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8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2"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55" d="100"/>
          <a:sy n="55" d="100"/>
        </p:scale>
        <p:origin x="61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215E9-3DE9-9845-ABFE-259C8BDCBD8F}"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D23BFA85-D6F5-7E43-8947-1F79B71DCD76}">
      <dgm:prSet phldrT="[Text]"/>
      <dgm:spPr/>
      <dgm:t>
        <a:bodyPr/>
        <a:lstStyle/>
        <a:p>
          <a:r>
            <a:rPr lang="en-US" dirty="0"/>
            <a:t>Participation</a:t>
          </a:r>
        </a:p>
      </dgm:t>
    </dgm:pt>
    <dgm:pt modelId="{D47B561A-6679-134B-A5D6-DC267DCCBDB5}" type="parTrans" cxnId="{9CFFD39D-8C24-1847-B9CE-5A1D9DF3298C}">
      <dgm:prSet/>
      <dgm:spPr/>
      <dgm:t>
        <a:bodyPr/>
        <a:lstStyle/>
        <a:p>
          <a:endParaRPr lang="en-US"/>
        </a:p>
      </dgm:t>
    </dgm:pt>
    <dgm:pt modelId="{A6996185-AB02-6C4C-9960-C452FB63DD39}" type="sibTrans" cxnId="{9CFFD39D-8C24-1847-B9CE-5A1D9DF3298C}">
      <dgm:prSet/>
      <dgm:spPr/>
      <dgm:t>
        <a:bodyPr/>
        <a:lstStyle/>
        <a:p>
          <a:endParaRPr lang="en-US"/>
        </a:p>
      </dgm:t>
    </dgm:pt>
    <dgm:pt modelId="{EBCD4A33-2FA5-434E-8F98-981A985D830B}">
      <dgm:prSet phldrT="[Text]"/>
      <dgm:spPr/>
      <dgm:t>
        <a:bodyPr/>
        <a:lstStyle/>
        <a:p>
          <a:r>
            <a:rPr lang="en-US" dirty="0"/>
            <a:t>Understanding</a:t>
          </a:r>
        </a:p>
      </dgm:t>
    </dgm:pt>
    <dgm:pt modelId="{127AA95A-67E4-3F43-8F3F-A265FD7240B6}" type="parTrans" cxnId="{B9E5EB53-3772-C643-AB2A-E35CF2810F5F}">
      <dgm:prSet/>
      <dgm:spPr/>
      <dgm:t>
        <a:bodyPr/>
        <a:lstStyle/>
        <a:p>
          <a:endParaRPr lang="en-US"/>
        </a:p>
      </dgm:t>
    </dgm:pt>
    <dgm:pt modelId="{0223599A-A9AD-1247-B122-CC1CDCDEFBC6}" type="sibTrans" cxnId="{B9E5EB53-3772-C643-AB2A-E35CF2810F5F}">
      <dgm:prSet/>
      <dgm:spPr/>
      <dgm:t>
        <a:bodyPr/>
        <a:lstStyle/>
        <a:p>
          <a:endParaRPr lang="en-US"/>
        </a:p>
      </dgm:t>
    </dgm:pt>
    <dgm:pt modelId="{D3855944-AA86-BD40-841F-CA8177F62B25}">
      <dgm:prSet phldrT="[Text]"/>
      <dgm:spPr/>
      <dgm:t>
        <a:bodyPr/>
        <a:lstStyle/>
        <a:p>
          <a:r>
            <a:rPr lang="en-US" dirty="0"/>
            <a:t>Commitment</a:t>
          </a:r>
        </a:p>
      </dgm:t>
    </dgm:pt>
    <dgm:pt modelId="{206BC5E0-602D-3245-B885-AD71B79F65D0}" type="parTrans" cxnId="{1AF9773E-FB83-B44C-9011-1D170EE8C164}">
      <dgm:prSet/>
      <dgm:spPr/>
      <dgm:t>
        <a:bodyPr/>
        <a:lstStyle/>
        <a:p>
          <a:endParaRPr lang="en-US"/>
        </a:p>
      </dgm:t>
    </dgm:pt>
    <dgm:pt modelId="{0168854A-3BA5-E045-A3ED-517F75E6AE93}" type="sibTrans" cxnId="{1AF9773E-FB83-B44C-9011-1D170EE8C164}">
      <dgm:prSet/>
      <dgm:spPr/>
      <dgm:t>
        <a:bodyPr/>
        <a:lstStyle/>
        <a:p>
          <a:endParaRPr lang="en-US"/>
        </a:p>
      </dgm:t>
    </dgm:pt>
    <dgm:pt modelId="{A7749304-A805-FF40-A95E-F2191B89FFBB}" type="pres">
      <dgm:prSet presAssocID="{198215E9-3DE9-9845-ABFE-259C8BDCBD8F}" presName="cycle" presStyleCnt="0">
        <dgm:presLayoutVars>
          <dgm:dir/>
          <dgm:resizeHandles val="exact"/>
        </dgm:presLayoutVars>
      </dgm:prSet>
      <dgm:spPr/>
    </dgm:pt>
    <dgm:pt modelId="{3747194A-8671-DB40-B55D-0FFBB3B5AC4D}" type="pres">
      <dgm:prSet presAssocID="{D23BFA85-D6F5-7E43-8947-1F79B71DCD76}" presName="dummy" presStyleCnt="0"/>
      <dgm:spPr/>
    </dgm:pt>
    <dgm:pt modelId="{146FDC3F-589E-E149-94AE-6B7224F3A83E}" type="pres">
      <dgm:prSet presAssocID="{D23BFA85-D6F5-7E43-8947-1F79B71DCD76}" presName="node" presStyleLbl="revTx" presStyleIdx="0" presStyleCnt="3">
        <dgm:presLayoutVars>
          <dgm:bulletEnabled val="1"/>
        </dgm:presLayoutVars>
      </dgm:prSet>
      <dgm:spPr/>
    </dgm:pt>
    <dgm:pt modelId="{01D56130-3E17-8049-9983-F492B66AAFC9}" type="pres">
      <dgm:prSet presAssocID="{A6996185-AB02-6C4C-9960-C452FB63DD39}" presName="sibTrans" presStyleLbl="node1" presStyleIdx="0" presStyleCnt="3"/>
      <dgm:spPr/>
    </dgm:pt>
    <dgm:pt modelId="{9AF1D593-DF81-C94B-A722-80C0EC5AA4CD}" type="pres">
      <dgm:prSet presAssocID="{EBCD4A33-2FA5-434E-8F98-981A985D830B}" presName="dummy" presStyleCnt="0"/>
      <dgm:spPr/>
    </dgm:pt>
    <dgm:pt modelId="{09DA44B5-7D2A-4B4E-89A4-66D2D2A56406}" type="pres">
      <dgm:prSet presAssocID="{EBCD4A33-2FA5-434E-8F98-981A985D830B}" presName="node" presStyleLbl="revTx" presStyleIdx="1" presStyleCnt="3">
        <dgm:presLayoutVars>
          <dgm:bulletEnabled val="1"/>
        </dgm:presLayoutVars>
      </dgm:prSet>
      <dgm:spPr/>
    </dgm:pt>
    <dgm:pt modelId="{BAAEBBD8-69FA-0F4D-9972-4E9701CA0E6F}" type="pres">
      <dgm:prSet presAssocID="{0223599A-A9AD-1247-B122-CC1CDCDEFBC6}" presName="sibTrans" presStyleLbl="node1" presStyleIdx="1" presStyleCnt="3"/>
      <dgm:spPr/>
    </dgm:pt>
    <dgm:pt modelId="{3A9092E2-3793-2C4A-8974-D1A2DF570652}" type="pres">
      <dgm:prSet presAssocID="{D3855944-AA86-BD40-841F-CA8177F62B25}" presName="dummy" presStyleCnt="0"/>
      <dgm:spPr/>
    </dgm:pt>
    <dgm:pt modelId="{372185A4-4F36-784D-8917-5BEA04B43E23}" type="pres">
      <dgm:prSet presAssocID="{D3855944-AA86-BD40-841F-CA8177F62B25}" presName="node" presStyleLbl="revTx" presStyleIdx="2" presStyleCnt="3">
        <dgm:presLayoutVars>
          <dgm:bulletEnabled val="1"/>
        </dgm:presLayoutVars>
      </dgm:prSet>
      <dgm:spPr/>
    </dgm:pt>
    <dgm:pt modelId="{468D2846-A628-114B-AE35-256B6CD5B49F}" type="pres">
      <dgm:prSet presAssocID="{0168854A-3BA5-E045-A3ED-517F75E6AE93}" presName="sibTrans" presStyleLbl="node1" presStyleIdx="2" presStyleCnt="3"/>
      <dgm:spPr/>
    </dgm:pt>
  </dgm:ptLst>
  <dgm:cxnLst>
    <dgm:cxn modelId="{1AF9773E-FB83-B44C-9011-1D170EE8C164}" srcId="{198215E9-3DE9-9845-ABFE-259C8BDCBD8F}" destId="{D3855944-AA86-BD40-841F-CA8177F62B25}" srcOrd="2" destOrd="0" parTransId="{206BC5E0-602D-3245-B885-AD71B79F65D0}" sibTransId="{0168854A-3BA5-E045-A3ED-517F75E6AE93}"/>
    <dgm:cxn modelId="{EAF600DA-C537-43AE-9B44-F272FD39E14F}" type="presOf" srcId="{D23BFA85-D6F5-7E43-8947-1F79B71DCD76}" destId="{146FDC3F-589E-E149-94AE-6B7224F3A83E}" srcOrd="0" destOrd="0" presId="urn:microsoft.com/office/officeart/2005/8/layout/cycle1"/>
    <dgm:cxn modelId="{9CFFD39D-8C24-1847-B9CE-5A1D9DF3298C}" srcId="{198215E9-3DE9-9845-ABFE-259C8BDCBD8F}" destId="{D23BFA85-D6F5-7E43-8947-1F79B71DCD76}" srcOrd="0" destOrd="0" parTransId="{D47B561A-6679-134B-A5D6-DC267DCCBDB5}" sibTransId="{A6996185-AB02-6C4C-9960-C452FB63DD39}"/>
    <dgm:cxn modelId="{12F809B7-F676-4591-83B3-928CF74E5AC2}" type="presOf" srcId="{0223599A-A9AD-1247-B122-CC1CDCDEFBC6}" destId="{BAAEBBD8-69FA-0F4D-9972-4E9701CA0E6F}" srcOrd="0" destOrd="0" presId="urn:microsoft.com/office/officeart/2005/8/layout/cycle1"/>
    <dgm:cxn modelId="{CCA259CA-2820-4CB9-AF05-72A7BAE93CE0}" type="presOf" srcId="{198215E9-3DE9-9845-ABFE-259C8BDCBD8F}" destId="{A7749304-A805-FF40-A95E-F2191B89FFBB}" srcOrd="0" destOrd="0" presId="urn:microsoft.com/office/officeart/2005/8/layout/cycle1"/>
    <dgm:cxn modelId="{53976C5B-A2CE-4722-B09E-A4803A2A3A18}" type="presOf" srcId="{0168854A-3BA5-E045-A3ED-517F75E6AE93}" destId="{468D2846-A628-114B-AE35-256B6CD5B49F}" srcOrd="0" destOrd="0" presId="urn:microsoft.com/office/officeart/2005/8/layout/cycle1"/>
    <dgm:cxn modelId="{C73CD60A-AFD9-4A1B-BA55-DDF423C5E2F8}" type="presOf" srcId="{D3855944-AA86-BD40-841F-CA8177F62B25}" destId="{372185A4-4F36-784D-8917-5BEA04B43E23}" srcOrd="0" destOrd="0" presId="urn:microsoft.com/office/officeart/2005/8/layout/cycle1"/>
    <dgm:cxn modelId="{DC1C2BB3-9F12-4098-A403-592E7166DE31}" type="presOf" srcId="{EBCD4A33-2FA5-434E-8F98-981A985D830B}" destId="{09DA44B5-7D2A-4B4E-89A4-66D2D2A56406}" srcOrd="0" destOrd="0" presId="urn:microsoft.com/office/officeart/2005/8/layout/cycle1"/>
    <dgm:cxn modelId="{B9E5EB53-3772-C643-AB2A-E35CF2810F5F}" srcId="{198215E9-3DE9-9845-ABFE-259C8BDCBD8F}" destId="{EBCD4A33-2FA5-434E-8F98-981A985D830B}" srcOrd="1" destOrd="0" parTransId="{127AA95A-67E4-3F43-8F3F-A265FD7240B6}" sibTransId="{0223599A-A9AD-1247-B122-CC1CDCDEFBC6}"/>
    <dgm:cxn modelId="{94889096-8013-4772-8FDA-1D011E2347A0}" type="presOf" srcId="{A6996185-AB02-6C4C-9960-C452FB63DD39}" destId="{01D56130-3E17-8049-9983-F492B66AAFC9}" srcOrd="0" destOrd="0" presId="urn:microsoft.com/office/officeart/2005/8/layout/cycle1"/>
    <dgm:cxn modelId="{A18980D9-4EC1-4C5B-B1DD-B70063CF34B8}" type="presParOf" srcId="{A7749304-A805-FF40-A95E-F2191B89FFBB}" destId="{3747194A-8671-DB40-B55D-0FFBB3B5AC4D}" srcOrd="0" destOrd="0" presId="urn:microsoft.com/office/officeart/2005/8/layout/cycle1"/>
    <dgm:cxn modelId="{F5613810-2866-4382-8E9C-982DC6760FFC}" type="presParOf" srcId="{A7749304-A805-FF40-A95E-F2191B89FFBB}" destId="{146FDC3F-589E-E149-94AE-6B7224F3A83E}" srcOrd="1" destOrd="0" presId="urn:microsoft.com/office/officeart/2005/8/layout/cycle1"/>
    <dgm:cxn modelId="{02AEE6D3-86A6-43B8-85D3-DCB604E6F7A2}" type="presParOf" srcId="{A7749304-A805-FF40-A95E-F2191B89FFBB}" destId="{01D56130-3E17-8049-9983-F492B66AAFC9}" srcOrd="2" destOrd="0" presId="urn:microsoft.com/office/officeart/2005/8/layout/cycle1"/>
    <dgm:cxn modelId="{CE0B8377-43A9-4396-9AF1-1E40C21E79AC}" type="presParOf" srcId="{A7749304-A805-FF40-A95E-F2191B89FFBB}" destId="{9AF1D593-DF81-C94B-A722-80C0EC5AA4CD}" srcOrd="3" destOrd="0" presId="urn:microsoft.com/office/officeart/2005/8/layout/cycle1"/>
    <dgm:cxn modelId="{4F68DC80-9A40-46C8-B927-B6DEB39D77D4}" type="presParOf" srcId="{A7749304-A805-FF40-A95E-F2191B89FFBB}" destId="{09DA44B5-7D2A-4B4E-89A4-66D2D2A56406}" srcOrd="4" destOrd="0" presId="urn:microsoft.com/office/officeart/2005/8/layout/cycle1"/>
    <dgm:cxn modelId="{FF40CA08-257A-4855-8A96-B8929DADD8F1}" type="presParOf" srcId="{A7749304-A805-FF40-A95E-F2191B89FFBB}" destId="{BAAEBBD8-69FA-0F4D-9972-4E9701CA0E6F}" srcOrd="5" destOrd="0" presId="urn:microsoft.com/office/officeart/2005/8/layout/cycle1"/>
    <dgm:cxn modelId="{EFB5CCF4-420B-4F34-B6AB-E6962368666B}" type="presParOf" srcId="{A7749304-A805-FF40-A95E-F2191B89FFBB}" destId="{3A9092E2-3793-2C4A-8974-D1A2DF570652}" srcOrd="6" destOrd="0" presId="urn:microsoft.com/office/officeart/2005/8/layout/cycle1"/>
    <dgm:cxn modelId="{B7904036-94FB-4815-B600-000E72A4B770}" type="presParOf" srcId="{A7749304-A805-FF40-A95E-F2191B89FFBB}" destId="{372185A4-4F36-784D-8917-5BEA04B43E23}" srcOrd="7" destOrd="0" presId="urn:microsoft.com/office/officeart/2005/8/layout/cycle1"/>
    <dgm:cxn modelId="{87E0FD12-FF5C-46DF-A52D-5F56AEE607C6}" type="presParOf" srcId="{A7749304-A805-FF40-A95E-F2191B89FFBB}" destId="{468D2846-A628-114B-AE35-256B6CD5B49F}"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FDC3F-589E-E149-94AE-6B7224F3A83E}">
      <dsp:nvSpPr>
        <dsp:cNvPr id="0" name=""/>
        <dsp:cNvSpPr/>
      </dsp:nvSpPr>
      <dsp:spPr>
        <a:xfrm>
          <a:off x="5891929" y="344814"/>
          <a:ext cx="1752400" cy="1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Participation</a:t>
          </a:r>
        </a:p>
      </dsp:txBody>
      <dsp:txXfrm>
        <a:off x="5891929" y="344814"/>
        <a:ext cx="1752400" cy="1752400"/>
      </dsp:txXfrm>
    </dsp:sp>
    <dsp:sp modelId="{01D56130-3E17-8049-9983-F492B66AAFC9}">
      <dsp:nvSpPr>
        <dsp:cNvPr id="0" name=""/>
        <dsp:cNvSpPr/>
      </dsp:nvSpPr>
      <dsp:spPr>
        <a:xfrm>
          <a:off x="3220306" y="-623"/>
          <a:ext cx="4146161" cy="4146161"/>
        </a:xfrm>
        <a:prstGeom prst="circularArrow">
          <a:avLst>
            <a:gd name="adj1" fmla="val 8242"/>
            <a:gd name="adj2" fmla="val 575549"/>
            <a:gd name="adj3" fmla="val 2966455"/>
            <a:gd name="adj4" fmla="val 49981"/>
            <a:gd name="adj5" fmla="val 961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DA44B5-7D2A-4B4E-89A4-66D2D2A56406}">
      <dsp:nvSpPr>
        <dsp:cNvPr id="0" name=""/>
        <dsp:cNvSpPr/>
      </dsp:nvSpPr>
      <dsp:spPr>
        <a:xfrm>
          <a:off x="4417187" y="2899143"/>
          <a:ext cx="1752400" cy="1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Understanding</a:t>
          </a:r>
        </a:p>
      </dsp:txBody>
      <dsp:txXfrm>
        <a:off x="4417187" y="2899143"/>
        <a:ext cx="1752400" cy="1752400"/>
      </dsp:txXfrm>
    </dsp:sp>
    <dsp:sp modelId="{BAAEBBD8-69FA-0F4D-9972-4E9701CA0E6F}">
      <dsp:nvSpPr>
        <dsp:cNvPr id="0" name=""/>
        <dsp:cNvSpPr/>
      </dsp:nvSpPr>
      <dsp:spPr>
        <a:xfrm>
          <a:off x="3220306" y="-623"/>
          <a:ext cx="4146161" cy="4146161"/>
        </a:xfrm>
        <a:prstGeom prst="circularArrow">
          <a:avLst>
            <a:gd name="adj1" fmla="val 8242"/>
            <a:gd name="adj2" fmla="val 575549"/>
            <a:gd name="adj3" fmla="val 10174470"/>
            <a:gd name="adj4" fmla="val 7257996"/>
            <a:gd name="adj5" fmla="val 961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2185A4-4F36-784D-8917-5BEA04B43E23}">
      <dsp:nvSpPr>
        <dsp:cNvPr id="0" name=""/>
        <dsp:cNvSpPr/>
      </dsp:nvSpPr>
      <dsp:spPr>
        <a:xfrm>
          <a:off x="2942444" y="344814"/>
          <a:ext cx="1752400" cy="175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Commitment</a:t>
          </a:r>
        </a:p>
      </dsp:txBody>
      <dsp:txXfrm>
        <a:off x="2942444" y="344814"/>
        <a:ext cx="1752400" cy="1752400"/>
      </dsp:txXfrm>
    </dsp:sp>
    <dsp:sp modelId="{468D2846-A628-114B-AE35-256B6CD5B49F}">
      <dsp:nvSpPr>
        <dsp:cNvPr id="0" name=""/>
        <dsp:cNvSpPr/>
      </dsp:nvSpPr>
      <dsp:spPr>
        <a:xfrm>
          <a:off x="3220306" y="-623"/>
          <a:ext cx="4146161" cy="4146161"/>
        </a:xfrm>
        <a:prstGeom prst="circularArrow">
          <a:avLst>
            <a:gd name="adj1" fmla="val 8242"/>
            <a:gd name="adj2" fmla="val 575549"/>
            <a:gd name="adj3" fmla="val 16859149"/>
            <a:gd name="adj4" fmla="val 14965302"/>
            <a:gd name="adj5" fmla="val 9615"/>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F4F56-7614-4B2D-AFEE-F2AABFB80A59}" type="datetimeFigureOut">
              <a:rPr lang="en-ZA" smtClean="0"/>
              <a:t>2018/09/12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13AD1-19C7-411B-B719-0B87DDF1528A}" type="slidenum">
              <a:rPr lang="en-ZA" smtClean="0"/>
              <a:t>‹#›</a:t>
            </a:fld>
            <a:endParaRPr lang="en-ZA"/>
          </a:p>
        </p:txBody>
      </p:sp>
    </p:spTree>
    <p:extLst>
      <p:ext uri="{BB962C8B-B14F-4D97-AF65-F5344CB8AC3E}">
        <p14:creationId xmlns:p14="http://schemas.microsoft.com/office/powerpoint/2010/main" val="117605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 Placeholder 21"/>
          <p:cNvSpPr>
            <a:spLocks noGrp="1"/>
          </p:cNvSpPr>
          <p:nvPr>
            <p:ph type="body" sz="quarter" idx="10" hasCustomPrompt="1"/>
          </p:nvPr>
        </p:nvSpPr>
        <p:spPr>
          <a:xfrm>
            <a:off x="633413" y="3114676"/>
            <a:ext cx="4320000" cy="1421718"/>
          </a:xfrm>
          <a:prstGeom prst="rect">
            <a:avLst/>
          </a:prstGeom>
        </p:spPr>
        <p:txBody>
          <a:bodyPr wrap="square" lIns="0" tIns="0" rIns="0" bIns="0" anchor="b" anchorCtr="0">
            <a:noAutofit/>
          </a:bodyPr>
          <a:lstStyle>
            <a:lvl1pPr marL="0" indent="0" algn="l">
              <a:lnSpc>
                <a:spcPct val="100000"/>
              </a:lnSpc>
              <a:spcAft>
                <a:spcPts val="0"/>
              </a:spcAft>
              <a:buNone/>
              <a:defRPr lang="en-ZA" sz="4000" b="1" kern="1200" cap="none" spc="0" baseline="0" dirty="0">
                <a:solidFill>
                  <a:schemeClr val="bg2"/>
                </a:solidFill>
                <a:latin typeface="+mj-lt"/>
                <a:ea typeface="Segoe UI" panose="020B0502040204020203" pitchFamily="34" charset="0"/>
                <a:cs typeface="Segoe UI" panose="020B0502040204020203" pitchFamily="34" charset="0"/>
              </a:defRPr>
            </a:lvl1pPr>
          </a:lstStyle>
          <a:p>
            <a:pPr marL="0" lvl="0" indent="0" algn="l" defTabSz="914400" rtl="0" eaLnBrk="1" latinLnBrk="0" hangingPunct="1">
              <a:lnSpc>
                <a:spcPct val="90000"/>
              </a:lnSpc>
              <a:spcBef>
                <a:spcPts val="0"/>
              </a:spcBef>
              <a:spcAft>
                <a:spcPts val="0"/>
              </a:spcAft>
              <a:buSzPct val="120000"/>
              <a:buFont typeface="Arial" pitchFamily="34" charset="0"/>
              <a:buNone/>
            </a:pPr>
            <a:r>
              <a:rPr lang="en-US" dirty="0"/>
              <a:t>Add presentation title</a:t>
            </a:r>
            <a:endParaRPr lang="en-ZA" dirty="0"/>
          </a:p>
        </p:txBody>
      </p:sp>
      <p:sp>
        <p:nvSpPr>
          <p:cNvPr id="23" name="Text Placeholder 21"/>
          <p:cNvSpPr>
            <a:spLocks noGrp="1"/>
          </p:cNvSpPr>
          <p:nvPr>
            <p:ph type="body" sz="quarter" idx="11" hasCustomPrompt="1"/>
          </p:nvPr>
        </p:nvSpPr>
        <p:spPr>
          <a:xfrm>
            <a:off x="633413" y="4583804"/>
            <a:ext cx="4320000" cy="719999"/>
          </a:xfrm>
          <a:prstGeom prst="rect">
            <a:avLst/>
          </a:prstGeom>
        </p:spPr>
        <p:txBody>
          <a:bodyPr lIns="0" tIns="0" rIns="0" bIns="0">
            <a:noAutofit/>
          </a:bodyPr>
          <a:lstStyle>
            <a:lvl1pPr marL="0" indent="0" algn="l">
              <a:lnSpc>
                <a:spcPct val="100000"/>
              </a:lnSpc>
              <a:spcAft>
                <a:spcPts val="0"/>
              </a:spcAft>
              <a:buNone/>
              <a:defRPr sz="2000" b="1" spc="0" baseline="0">
                <a:solidFill>
                  <a:schemeClr val="bg2"/>
                </a:solidFill>
                <a:latin typeface="+mj-lt"/>
              </a:defRPr>
            </a:lvl1pPr>
          </a:lstStyle>
          <a:p>
            <a:pPr lvl="0"/>
            <a:r>
              <a:rPr lang="en-US" dirty="0"/>
              <a:t>Add presentation subtitle / date</a:t>
            </a:r>
            <a:endParaRPr lang="en-ZA" dirty="0"/>
          </a:p>
        </p:txBody>
      </p:sp>
      <p:pic>
        <p:nvPicPr>
          <p:cNvPr id="7" name="Picture 6"/>
          <p:cNvPicPr>
            <a:picLocks noChangeAspect="1"/>
          </p:cNvPicPr>
          <p:nvPr userDrawn="1"/>
        </p:nvPicPr>
        <p:blipFill>
          <a:blip r:embed="rId3"/>
          <a:stretch>
            <a:fillRect/>
          </a:stretch>
        </p:blipFill>
        <p:spPr>
          <a:xfrm>
            <a:off x="3285" y="20950"/>
            <a:ext cx="5283939" cy="3646411"/>
          </a:xfrm>
          <a:prstGeom prst="rect">
            <a:avLst/>
          </a:prstGeom>
        </p:spPr>
      </p:pic>
    </p:spTree>
    <p:extLst>
      <p:ext uri="{BB962C8B-B14F-4D97-AF65-F5344CB8AC3E}">
        <p14:creationId xmlns:p14="http://schemas.microsoft.com/office/powerpoint/2010/main" val="307917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ine title, three pictures">
    <p:bg>
      <p:bgPr>
        <a:solidFill>
          <a:schemeClr val="bg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621065" y="272210"/>
            <a:ext cx="10947048" cy="1052412"/>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4" name="Picture Placeholder 3"/>
          <p:cNvSpPr>
            <a:spLocks noGrp="1"/>
          </p:cNvSpPr>
          <p:nvPr>
            <p:ph type="pic" sz="quarter" idx="13" hasCustomPrompt="1"/>
          </p:nvPr>
        </p:nvSpPr>
        <p:spPr>
          <a:xfrm>
            <a:off x="8746075" y="1773238"/>
            <a:ext cx="2826807" cy="3924300"/>
          </a:xfrm>
        </p:spPr>
        <p:txBody>
          <a:bodyPr/>
          <a:lstStyle>
            <a:lvl1pPr>
              <a:defRPr/>
            </a:lvl1pPr>
          </a:lstStyle>
          <a:p>
            <a:r>
              <a:rPr lang="en-ZA" dirty="0"/>
              <a:t>Add picture</a:t>
            </a:r>
          </a:p>
        </p:txBody>
      </p:sp>
      <p:sp>
        <p:nvSpPr>
          <p:cNvPr id="8" name="Picture Placeholder 3"/>
          <p:cNvSpPr>
            <a:spLocks noGrp="1"/>
          </p:cNvSpPr>
          <p:nvPr>
            <p:ph type="pic" sz="quarter" idx="14" hasCustomPrompt="1"/>
          </p:nvPr>
        </p:nvSpPr>
        <p:spPr>
          <a:xfrm>
            <a:off x="623895" y="1773238"/>
            <a:ext cx="4857751" cy="3924300"/>
          </a:xfrm>
        </p:spPr>
        <p:txBody>
          <a:bodyPr/>
          <a:lstStyle>
            <a:lvl1pPr>
              <a:defRPr/>
            </a:lvl1pPr>
          </a:lstStyle>
          <a:p>
            <a:r>
              <a:rPr lang="en-ZA" dirty="0"/>
              <a:t>Add picture</a:t>
            </a:r>
          </a:p>
        </p:txBody>
      </p:sp>
      <p:sp>
        <p:nvSpPr>
          <p:cNvPr id="6" name="Picture Placeholder 3"/>
          <p:cNvSpPr>
            <a:spLocks noGrp="1"/>
          </p:cNvSpPr>
          <p:nvPr>
            <p:ph type="pic" sz="quarter" idx="15" hasCustomPrompt="1"/>
          </p:nvPr>
        </p:nvSpPr>
        <p:spPr>
          <a:xfrm>
            <a:off x="5696549" y="1773238"/>
            <a:ext cx="2826807" cy="3924300"/>
          </a:xfrm>
        </p:spPr>
        <p:txBody>
          <a:bodyPr/>
          <a:lstStyle>
            <a:lvl1pPr>
              <a:defRPr/>
            </a:lvl1pPr>
          </a:lstStyle>
          <a:p>
            <a:r>
              <a:rPr lang="en-ZA" dirty="0"/>
              <a:t>Add picture</a:t>
            </a:r>
          </a:p>
        </p:txBody>
      </p:sp>
    </p:spTree>
    <p:extLst>
      <p:ext uri="{BB962C8B-B14F-4D97-AF65-F5344CB8AC3E}">
        <p14:creationId xmlns:p14="http://schemas.microsoft.com/office/powerpoint/2010/main" val="99488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ine title, Text and pictur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620712" y="1773238"/>
            <a:ext cx="5324400" cy="3924300"/>
          </a:xfrm>
        </p:spPr>
        <p:txBody>
          <a:bodyPr/>
          <a:lstStyle>
            <a:lvl1pPr>
              <a:defRPr/>
            </a:lvl1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Title Placeholder 1"/>
          <p:cNvSpPr>
            <a:spLocks noGrp="1"/>
          </p:cNvSpPr>
          <p:nvPr>
            <p:ph type="title" hasCustomPrompt="1"/>
          </p:nvPr>
        </p:nvSpPr>
        <p:spPr>
          <a:xfrm>
            <a:off x="621065" y="272210"/>
            <a:ext cx="10947048" cy="1052412"/>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4" name="Picture Placeholder 3"/>
          <p:cNvSpPr>
            <a:spLocks noGrp="1"/>
          </p:cNvSpPr>
          <p:nvPr>
            <p:ph type="pic" sz="quarter" idx="13" hasCustomPrompt="1"/>
          </p:nvPr>
        </p:nvSpPr>
        <p:spPr>
          <a:xfrm>
            <a:off x="6243713" y="1773238"/>
            <a:ext cx="5324400" cy="3924300"/>
          </a:xfrm>
        </p:spPr>
        <p:txBody>
          <a:bodyPr/>
          <a:lstStyle>
            <a:lvl1pPr>
              <a:defRPr/>
            </a:lvl1pPr>
          </a:lstStyle>
          <a:p>
            <a:r>
              <a:rPr lang="en-ZA" dirty="0"/>
              <a:t>Add picture</a:t>
            </a:r>
          </a:p>
        </p:txBody>
      </p:sp>
    </p:spTree>
    <p:extLst>
      <p:ext uri="{BB962C8B-B14F-4D97-AF65-F5344CB8AC3E}">
        <p14:creationId xmlns:p14="http://schemas.microsoft.com/office/powerpoint/2010/main" val="281130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line title,Text and Chart">
    <p:bg>
      <p:bgPr>
        <a:solidFill>
          <a:schemeClr val="bg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624241" y="272210"/>
            <a:ext cx="10951811" cy="1052412"/>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3" name="Chart Placeholder 2"/>
          <p:cNvSpPr>
            <a:spLocks noGrp="1"/>
          </p:cNvSpPr>
          <p:nvPr>
            <p:ph type="chart" sz="quarter" idx="15" hasCustomPrompt="1"/>
          </p:nvPr>
        </p:nvSpPr>
        <p:spPr>
          <a:xfrm>
            <a:off x="6248475" y="2259017"/>
            <a:ext cx="5324400" cy="3438525"/>
          </a:xfrm>
        </p:spPr>
        <p:txBody>
          <a:bodyPr/>
          <a:lstStyle>
            <a:lvl1pPr>
              <a:defRPr/>
            </a:lvl1pPr>
          </a:lstStyle>
          <a:p>
            <a:r>
              <a:rPr lang="en-ZA" dirty="0"/>
              <a:t>Add Chart</a:t>
            </a:r>
          </a:p>
        </p:txBody>
      </p:sp>
      <p:sp>
        <p:nvSpPr>
          <p:cNvPr id="9" name="Text Placeholder 8"/>
          <p:cNvSpPr>
            <a:spLocks noGrp="1"/>
          </p:cNvSpPr>
          <p:nvPr>
            <p:ph type="body" sz="quarter" idx="17" hasCustomPrompt="1"/>
          </p:nvPr>
        </p:nvSpPr>
        <p:spPr>
          <a:xfrm>
            <a:off x="623888" y="1773238"/>
            <a:ext cx="5324400" cy="3924300"/>
          </a:xfrm>
        </p:spPr>
        <p:txBody>
          <a:bodyPr>
            <a:noAutofit/>
          </a:bodyPr>
          <a:lstStyle>
            <a:lvl1pPr>
              <a:defRPr sz="1600"/>
            </a:lvl1pPr>
            <a:lvl2pPr>
              <a:defRPr sz="1600"/>
            </a:lvl2pPr>
            <a:lvl3pPr>
              <a:defRPr sz="1600"/>
            </a:lvl3pPr>
            <a:lvl4pPr>
              <a:defRPr sz="1600"/>
            </a:lvl4pPr>
            <a:lvl5pPr>
              <a:defRPr sz="16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ext Placeholder 8"/>
          <p:cNvSpPr>
            <a:spLocks noGrp="1"/>
          </p:cNvSpPr>
          <p:nvPr>
            <p:ph type="body" sz="quarter" idx="18" hasCustomPrompt="1"/>
          </p:nvPr>
        </p:nvSpPr>
        <p:spPr>
          <a:xfrm>
            <a:off x="6248475" y="1773238"/>
            <a:ext cx="5324400" cy="323850"/>
          </a:xfrm>
        </p:spPr>
        <p:txBody>
          <a:bodyPr/>
          <a:lstStyle>
            <a:lvl1pPr>
              <a:defRPr b="1"/>
            </a:lvl1pPr>
          </a:lstStyle>
          <a:p>
            <a:pPr lvl="0"/>
            <a:r>
              <a:rPr lang="en-US" dirty="0"/>
              <a:t>Add Chart title</a:t>
            </a:r>
            <a:endParaRPr lang="en-ZA" dirty="0"/>
          </a:p>
        </p:txBody>
      </p:sp>
      <p:cxnSp>
        <p:nvCxnSpPr>
          <p:cNvPr id="12" name="Straight Connector 11"/>
          <p:cNvCxnSpPr/>
          <p:nvPr userDrawn="1"/>
        </p:nvCxnSpPr>
        <p:spPr>
          <a:xfrm>
            <a:off x="6248475" y="2097088"/>
            <a:ext cx="53244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95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line title, Table">
    <p:bg>
      <p:bgPr>
        <a:solidFill>
          <a:schemeClr val="bg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621065" y="404814"/>
            <a:ext cx="10947048" cy="919809"/>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5" name="Table Placeholder 4"/>
          <p:cNvSpPr>
            <a:spLocks noGrp="1"/>
          </p:cNvSpPr>
          <p:nvPr>
            <p:ph type="tbl" sz="quarter" idx="10" hasCustomPrompt="1"/>
          </p:nvPr>
        </p:nvSpPr>
        <p:spPr>
          <a:xfrm>
            <a:off x="620713" y="1773238"/>
            <a:ext cx="10947400" cy="3924300"/>
          </a:xfrm>
        </p:spPr>
        <p:txBody>
          <a:bodyPr/>
          <a:lstStyle>
            <a:lvl1pPr>
              <a:defRPr/>
            </a:lvl1pPr>
          </a:lstStyle>
          <a:p>
            <a:r>
              <a:rPr lang="en-ZA" dirty="0"/>
              <a:t>Add table</a:t>
            </a:r>
          </a:p>
        </p:txBody>
      </p:sp>
    </p:spTree>
    <p:extLst>
      <p:ext uri="{BB962C8B-B14F-4D97-AF65-F5344CB8AC3E}">
        <p14:creationId xmlns:p14="http://schemas.microsoft.com/office/powerpoint/2010/main" val="143881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line title, Chart">
    <p:bg>
      <p:bgPr>
        <a:solidFill>
          <a:schemeClr val="bg2"/>
        </a:solidFill>
        <a:effectLst/>
      </p:bgPr>
    </p:bg>
    <p:spTree>
      <p:nvGrpSpPr>
        <p:cNvPr id="1" name=""/>
        <p:cNvGrpSpPr/>
        <p:nvPr/>
      </p:nvGrpSpPr>
      <p:grpSpPr>
        <a:xfrm>
          <a:off x="0" y="0"/>
          <a:ext cx="0" cy="0"/>
          <a:chOff x="0" y="0"/>
          <a:chExt cx="0" cy="0"/>
        </a:xfrm>
      </p:grpSpPr>
      <p:sp>
        <p:nvSpPr>
          <p:cNvPr id="3" name="Chart Placeholder 2"/>
          <p:cNvSpPr>
            <a:spLocks noGrp="1"/>
          </p:cNvSpPr>
          <p:nvPr>
            <p:ph type="chart" sz="quarter" idx="11" hasCustomPrompt="1"/>
          </p:nvPr>
        </p:nvSpPr>
        <p:spPr>
          <a:xfrm>
            <a:off x="620713" y="1773238"/>
            <a:ext cx="10947400" cy="3924300"/>
          </a:xfrm>
        </p:spPr>
        <p:txBody>
          <a:bodyPr/>
          <a:lstStyle>
            <a:lvl1pPr>
              <a:defRPr/>
            </a:lvl1pPr>
          </a:lstStyle>
          <a:p>
            <a:r>
              <a:rPr lang="en-ZA" dirty="0"/>
              <a:t>Add Chart</a:t>
            </a:r>
          </a:p>
        </p:txBody>
      </p:sp>
      <p:sp>
        <p:nvSpPr>
          <p:cNvPr id="22" name="Title Placeholder 1"/>
          <p:cNvSpPr>
            <a:spLocks noGrp="1"/>
          </p:cNvSpPr>
          <p:nvPr>
            <p:ph type="title" hasCustomPrompt="1"/>
          </p:nvPr>
        </p:nvSpPr>
        <p:spPr>
          <a:xfrm>
            <a:off x="621065" y="404814"/>
            <a:ext cx="10947048" cy="919809"/>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Tree>
    <p:extLst>
      <p:ext uri="{BB962C8B-B14F-4D97-AF65-F5344CB8AC3E}">
        <p14:creationId xmlns:p14="http://schemas.microsoft.com/office/powerpoint/2010/main" val="877971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table">
    <p:bg>
      <p:bgPr>
        <a:solidFill>
          <a:schemeClr val="bg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623891" y="404813"/>
            <a:ext cx="10939132" cy="927100"/>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4" name="Text Placeholder 3"/>
          <p:cNvSpPr>
            <a:spLocks noGrp="1"/>
          </p:cNvSpPr>
          <p:nvPr>
            <p:ph type="body" sz="quarter" idx="13" hasCustomPrompt="1"/>
          </p:nvPr>
        </p:nvSpPr>
        <p:spPr>
          <a:xfrm>
            <a:off x="623891" y="1562104"/>
            <a:ext cx="10939132" cy="409575"/>
          </a:xfrm>
        </p:spPr>
        <p:txBody>
          <a:bodyPr>
            <a:normAutofit/>
          </a:bodyPr>
          <a:lstStyle>
            <a:lvl1pPr>
              <a:spcAft>
                <a:spcPts val="0"/>
              </a:spcAft>
              <a:defRPr sz="1800" b="1">
                <a:solidFill>
                  <a:schemeClr val="tx2"/>
                </a:solidFill>
              </a:defRPr>
            </a:lvl1pPr>
          </a:lstStyle>
          <a:p>
            <a:pPr lvl="0"/>
            <a:r>
              <a:rPr lang="en-US" dirty="0"/>
              <a:t>Add Sub-title</a:t>
            </a:r>
            <a:endParaRPr lang="en-ZA" dirty="0"/>
          </a:p>
        </p:txBody>
      </p:sp>
      <p:sp>
        <p:nvSpPr>
          <p:cNvPr id="3" name="Table Placeholder 2"/>
          <p:cNvSpPr>
            <a:spLocks noGrp="1"/>
          </p:cNvSpPr>
          <p:nvPr>
            <p:ph type="tbl" sz="quarter" idx="15" hasCustomPrompt="1"/>
          </p:nvPr>
        </p:nvSpPr>
        <p:spPr>
          <a:xfrm>
            <a:off x="623891" y="2097088"/>
            <a:ext cx="10939132" cy="3600450"/>
          </a:xfrm>
        </p:spPr>
        <p:txBody>
          <a:bodyPr/>
          <a:lstStyle>
            <a:lvl1pPr>
              <a:defRPr/>
            </a:lvl1pPr>
          </a:lstStyle>
          <a:p>
            <a:r>
              <a:rPr lang="en-ZA" dirty="0"/>
              <a:t>Add Table</a:t>
            </a:r>
          </a:p>
        </p:txBody>
      </p:sp>
    </p:spTree>
    <p:extLst>
      <p:ext uri="{BB962C8B-B14F-4D97-AF65-F5344CB8AC3E}">
        <p14:creationId xmlns:p14="http://schemas.microsoft.com/office/powerpoint/2010/main" val="175858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 Placeholder 21"/>
          <p:cNvSpPr>
            <a:spLocks noGrp="1"/>
          </p:cNvSpPr>
          <p:nvPr>
            <p:ph type="body" sz="quarter" idx="10" hasCustomPrompt="1"/>
          </p:nvPr>
        </p:nvSpPr>
        <p:spPr>
          <a:xfrm>
            <a:off x="623895" y="1373188"/>
            <a:ext cx="4386263" cy="493712"/>
          </a:xfrm>
          <a:prstGeom prst="rect">
            <a:avLst/>
          </a:prstGeom>
        </p:spPr>
        <p:txBody>
          <a:bodyPr wrap="square" lIns="0" tIns="0" rIns="0" bIns="0" anchor="b" anchorCtr="0">
            <a:noAutofit/>
          </a:bodyPr>
          <a:lstStyle>
            <a:lvl1pPr marL="0" indent="0" algn="l">
              <a:lnSpc>
                <a:spcPct val="90000"/>
              </a:lnSpc>
              <a:spcAft>
                <a:spcPts val="0"/>
              </a:spcAft>
              <a:buNone/>
              <a:defRPr sz="4000" b="1" cap="none" spc="0" baseline="0">
                <a:solidFill>
                  <a:schemeClr val="bg2"/>
                </a:solidFill>
                <a:latin typeface="+mj-lt"/>
                <a:ea typeface="Segoe UI" panose="020B0502040204020203" pitchFamily="34" charset="0"/>
                <a:cs typeface="Segoe UI" panose="020B0502040204020203" pitchFamily="34" charset="0"/>
              </a:defRPr>
            </a:lvl1pPr>
          </a:lstStyle>
          <a:p>
            <a:pPr lvl="0"/>
            <a:r>
              <a:rPr lang="en-ZA" dirty="0"/>
              <a:t>Thank you</a:t>
            </a:r>
          </a:p>
        </p:txBody>
      </p:sp>
      <p:pic>
        <p:nvPicPr>
          <p:cNvPr id="6" name="Picture 5"/>
          <p:cNvPicPr>
            <a:picLocks noChangeAspect="1"/>
          </p:cNvPicPr>
          <p:nvPr userDrawn="1"/>
        </p:nvPicPr>
        <p:blipFill>
          <a:blip r:embed="rId3"/>
          <a:stretch>
            <a:fillRect/>
          </a:stretch>
        </p:blipFill>
        <p:spPr>
          <a:xfrm>
            <a:off x="17319" y="4437114"/>
            <a:ext cx="3513528" cy="2424662"/>
          </a:xfrm>
          <a:prstGeom prst="rect">
            <a:avLst/>
          </a:prstGeom>
        </p:spPr>
      </p:pic>
    </p:spTree>
    <p:extLst>
      <p:ext uri="{BB962C8B-B14F-4D97-AF65-F5344CB8AC3E}">
        <p14:creationId xmlns:p14="http://schemas.microsoft.com/office/powerpoint/2010/main" val="304693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994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3" y="1415324"/>
            <a:ext cx="6945335"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427933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dirty="0"/>
          </a:p>
        </p:txBody>
      </p:sp>
    </p:spTree>
    <p:extLst>
      <p:ext uri="{BB962C8B-B14F-4D97-AF65-F5344CB8AC3E}">
        <p14:creationId xmlns:p14="http://schemas.microsoft.com/office/powerpoint/2010/main" val="358311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 Placeholder 21"/>
          <p:cNvSpPr>
            <a:spLocks noGrp="1"/>
          </p:cNvSpPr>
          <p:nvPr>
            <p:ph type="body" sz="quarter" idx="10" hasCustomPrompt="1"/>
          </p:nvPr>
        </p:nvSpPr>
        <p:spPr>
          <a:xfrm>
            <a:off x="623888" y="800100"/>
            <a:ext cx="4680000" cy="1066800"/>
          </a:xfrm>
          <a:prstGeom prst="rect">
            <a:avLst/>
          </a:prstGeom>
        </p:spPr>
        <p:txBody>
          <a:bodyPr wrap="square" lIns="0" tIns="0" rIns="0" bIns="0" anchor="b" anchorCtr="0">
            <a:noAutofit/>
          </a:bodyPr>
          <a:lstStyle>
            <a:lvl1pPr marL="0" indent="0" algn="l">
              <a:lnSpc>
                <a:spcPct val="100000"/>
              </a:lnSpc>
              <a:spcAft>
                <a:spcPts val="0"/>
              </a:spcAft>
              <a:buNone/>
              <a:defRPr sz="4000" b="1" cap="none" spc="0" baseline="0">
                <a:solidFill>
                  <a:schemeClr val="bg2"/>
                </a:solidFill>
                <a:latin typeface="+mj-lt"/>
                <a:ea typeface="Segoe UI" panose="020B0502040204020203" pitchFamily="34" charset="0"/>
                <a:cs typeface="Segoe UI" panose="020B0502040204020203" pitchFamily="34" charset="0"/>
              </a:defRPr>
            </a:lvl1pPr>
          </a:lstStyle>
          <a:p>
            <a:pPr lvl="0"/>
            <a:r>
              <a:rPr lang="en-ZA" dirty="0"/>
              <a:t>Add section title</a:t>
            </a:r>
          </a:p>
        </p:txBody>
      </p:sp>
      <p:sp>
        <p:nvSpPr>
          <p:cNvPr id="8" name="Text Placeholder 7"/>
          <p:cNvSpPr>
            <a:spLocks noGrp="1"/>
          </p:cNvSpPr>
          <p:nvPr>
            <p:ph type="body" sz="quarter" idx="11" hasCustomPrompt="1"/>
          </p:nvPr>
        </p:nvSpPr>
        <p:spPr>
          <a:xfrm>
            <a:off x="623887" y="1943112"/>
            <a:ext cx="4680000" cy="600075"/>
          </a:xfrm>
        </p:spPr>
        <p:txBody>
          <a:bodyPr>
            <a:normAutofit/>
          </a:bodyPr>
          <a:lstStyle>
            <a:lvl1pPr>
              <a:spcAft>
                <a:spcPts val="0"/>
              </a:spcAft>
              <a:defRPr sz="2600" b="1">
                <a:solidFill>
                  <a:schemeClr val="bg2"/>
                </a:solidFill>
              </a:defRPr>
            </a:lvl1pPr>
          </a:lstStyle>
          <a:p>
            <a:pPr lvl="0"/>
            <a:r>
              <a:rPr lang="en-US" dirty="0"/>
              <a:t>Add sub-title</a:t>
            </a:r>
            <a:endParaRPr lang="en-ZA" dirty="0"/>
          </a:p>
        </p:txBody>
      </p:sp>
      <p:pic>
        <p:nvPicPr>
          <p:cNvPr id="6" name="Picture 5"/>
          <p:cNvPicPr>
            <a:picLocks noChangeAspect="1"/>
          </p:cNvPicPr>
          <p:nvPr userDrawn="1"/>
        </p:nvPicPr>
        <p:blipFill>
          <a:blip r:embed="rId3"/>
          <a:stretch>
            <a:fillRect/>
          </a:stretch>
        </p:blipFill>
        <p:spPr>
          <a:xfrm>
            <a:off x="17319" y="4437114"/>
            <a:ext cx="3513528" cy="2424662"/>
          </a:xfrm>
          <a:prstGeom prst="rect">
            <a:avLst/>
          </a:prstGeom>
        </p:spPr>
      </p:pic>
    </p:spTree>
    <p:extLst>
      <p:ext uri="{BB962C8B-B14F-4D97-AF65-F5344CB8AC3E}">
        <p14:creationId xmlns:p14="http://schemas.microsoft.com/office/powerpoint/2010/main" val="1604104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con">
    <p:bg>
      <p:bgPr>
        <a:solidFill>
          <a:schemeClr val="bg1"/>
        </a:solid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105275" y="1402116"/>
            <a:ext cx="7462838" cy="576263"/>
          </a:xfrm>
          <a:prstGeom prst="rect">
            <a:avLst/>
          </a:prstGeom>
          <a:ln>
            <a:noFill/>
          </a:ln>
        </p:spPr>
        <p:txBody>
          <a:bodyPr vert="horz" wrap="square" lIns="0" tIns="0" rIns="0" bIns="0" rtlCol="0" anchor="b" anchorCtr="0">
            <a:noAutofit/>
          </a:bodyPr>
          <a:lstStyle>
            <a:lvl1pPr>
              <a:defRPr lang="en-ZA" sz="2600" b="1" cap="none" dirty="0">
                <a:solidFill>
                  <a:schemeClr val="accent1"/>
                </a:solidFill>
              </a:defRPr>
            </a:lvl1pPr>
          </a:lstStyle>
          <a:p>
            <a:pPr lvl="0">
              <a:spcBef>
                <a:spcPct val="0"/>
              </a:spcBef>
            </a:pPr>
            <a:r>
              <a:rPr lang="en-US" dirty="0"/>
              <a:t>Add title</a:t>
            </a:r>
            <a:endParaRPr lang="en-ZA" dirty="0"/>
          </a:p>
        </p:txBody>
      </p:sp>
      <p:sp>
        <p:nvSpPr>
          <p:cNvPr id="4" name="Text Placeholder 3"/>
          <p:cNvSpPr>
            <a:spLocks noGrp="1"/>
          </p:cNvSpPr>
          <p:nvPr>
            <p:ph type="body" sz="quarter" idx="11" hasCustomPrompt="1"/>
          </p:nvPr>
        </p:nvSpPr>
        <p:spPr>
          <a:xfrm>
            <a:off x="4105275" y="2343248"/>
            <a:ext cx="7462838" cy="3354289"/>
          </a:xfrm>
        </p:spPr>
        <p:txBody>
          <a:bodyPr/>
          <a:lstStyle>
            <a:lvl1pPr>
              <a:defRPr b="1"/>
            </a:lvl1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Picture Placeholder 4"/>
          <p:cNvSpPr>
            <a:spLocks noGrp="1"/>
          </p:cNvSpPr>
          <p:nvPr>
            <p:ph type="pic" sz="quarter" idx="12" hasCustomPrompt="1"/>
          </p:nvPr>
        </p:nvSpPr>
        <p:spPr>
          <a:xfrm>
            <a:off x="633414" y="3343275"/>
            <a:ext cx="2152650" cy="2152650"/>
          </a:xfrm>
          <a:prstGeom prst="ellipse">
            <a:avLst/>
          </a:prstGeom>
        </p:spPr>
        <p:txBody>
          <a:bodyPr anchor="ctr"/>
          <a:lstStyle>
            <a:lvl1pPr marL="0" indent="0" algn="ctr">
              <a:defRPr sz="2400" baseline="0"/>
            </a:lvl1pPr>
          </a:lstStyle>
          <a:p>
            <a:r>
              <a:rPr lang="en-US" dirty="0"/>
              <a:t>Add icon here</a:t>
            </a:r>
            <a:endParaRPr lang="en-ZA" dirty="0"/>
          </a:p>
        </p:txBody>
      </p:sp>
    </p:spTree>
    <p:extLst>
      <p:ext uri="{BB962C8B-B14F-4D97-AF65-F5344CB8AC3E}">
        <p14:creationId xmlns:p14="http://schemas.microsoft.com/office/powerpoint/2010/main" val="382669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page">
    <p:bg>
      <p:bgPr>
        <a:solidFill>
          <a:schemeClr val="bg1"/>
        </a:solid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623888" y="1278292"/>
            <a:ext cx="10944225" cy="700088"/>
          </a:xfrm>
          <a:prstGeom prst="rect">
            <a:avLst/>
          </a:prstGeom>
          <a:ln>
            <a:noFill/>
          </a:ln>
        </p:spPr>
        <p:txBody>
          <a:bodyPr vert="horz" wrap="square" lIns="0" tIns="0" rIns="0" bIns="0" rtlCol="0" anchor="b" anchorCtr="0">
            <a:noAutofit/>
          </a:bodyPr>
          <a:lstStyle>
            <a:lvl1pPr>
              <a:defRPr lang="en-ZA" sz="2600" b="1" cap="none" dirty="0">
                <a:solidFill>
                  <a:schemeClr val="accent1"/>
                </a:solidFill>
              </a:defRPr>
            </a:lvl1pPr>
          </a:lstStyle>
          <a:p>
            <a:pPr lvl="0">
              <a:spcBef>
                <a:spcPct val="0"/>
              </a:spcBef>
            </a:pPr>
            <a:r>
              <a:rPr lang="en-US" dirty="0"/>
              <a:t>Add title</a:t>
            </a:r>
            <a:endParaRPr lang="en-ZA" dirty="0"/>
          </a:p>
        </p:txBody>
      </p:sp>
      <p:sp>
        <p:nvSpPr>
          <p:cNvPr id="4" name="Text Placeholder 3"/>
          <p:cNvSpPr>
            <a:spLocks noGrp="1"/>
          </p:cNvSpPr>
          <p:nvPr>
            <p:ph type="body" sz="quarter" idx="11" hasCustomPrompt="1"/>
          </p:nvPr>
        </p:nvSpPr>
        <p:spPr>
          <a:xfrm>
            <a:off x="623888" y="2343248"/>
            <a:ext cx="10944225" cy="3354289"/>
          </a:xfrm>
        </p:spPr>
        <p:txBody>
          <a:bodyPr/>
          <a:lstStyle>
            <a:lvl1pPr>
              <a:defRPr sz="1800" b="1"/>
            </a:lvl1pPr>
            <a:lvl2pPr>
              <a:defRPr sz="1800"/>
            </a:lvl2pPr>
            <a:lvl3pPr>
              <a:defRPr sz="1800"/>
            </a:lvl3pPr>
            <a:lvl4pPr>
              <a:defRPr sz="1800"/>
            </a:lvl4pPr>
            <a:lvl5pPr>
              <a:defRPr sz="180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681607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14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Green Strip with Pictur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5303520"/>
          </a:xfrm>
          <a:prstGeom prst="rect">
            <a:avLst/>
          </a:prstGeom>
        </p:spPr>
      </p:pic>
      <p:sp>
        <p:nvSpPr>
          <p:cNvPr id="6" name="Rectangle 5"/>
          <p:cNvSpPr/>
          <p:nvPr userDrawn="1"/>
        </p:nvSpPr>
        <p:spPr>
          <a:xfrm>
            <a:off x="0" y="5079006"/>
            <a:ext cx="12192000" cy="178805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rgbClr val="333D47"/>
              </a:solidFill>
            </a:endParaRPr>
          </a:p>
        </p:txBody>
      </p:sp>
      <p:sp>
        <p:nvSpPr>
          <p:cNvPr id="22" name="Text Placeholder 21"/>
          <p:cNvSpPr>
            <a:spLocks noGrp="1"/>
          </p:cNvSpPr>
          <p:nvPr>
            <p:ph type="body" sz="quarter" idx="10" hasCustomPrompt="1"/>
          </p:nvPr>
        </p:nvSpPr>
        <p:spPr>
          <a:xfrm>
            <a:off x="6645251" y="5522624"/>
            <a:ext cx="4922871" cy="554147"/>
          </a:xfrm>
          <a:prstGeom prst="rect">
            <a:avLst/>
          </a:prstGeom>
        </p:spPr>
        <p:txBody>
          <a:bodyPr wrap="square" lIns="0" tIns="0" rIns="0" bIns="0" anchor="t" anchorCtr="0">
            <a:noAutofit/>
          </a:bodyPr>
          <a:lstStyle>
            <a:lvl1pPr marL="0" indent="0" algn="l">
              <a:lnSpc>
                <a:spcPct val="100000"/>
              </a:lnSpc>
              <a:spcAft>
                <a:spcPts val="0"/>
              </a:spcAft>
              <a:buNone/>
              <a:defRPr sz="3200" b="1" cap="none" spc="0" baseline="0">
                <a:solidFill>
                  <a:schemeClr val="bg2"/>
                </a:solidFill>
                <a:latin typeface="+mj-lt"/>
                <a:ea typeface="Segoe UI" panose="020B0502040204020203" pitchFamily="34" charset="0"/>
                <a:cs typeface="Segoe UI" panose="020B0502040204020203" pitchFamily="34" charset="0"/>
              </a:defRPr>
            </a:lvl1pPr>
          </a:lstStyle>
          <a:p>
            <a:pPr lvl="0"/>
            <a:r>
              <a:rPr lang="en-ZA" dirty="0"/>
              <a:t>Add section title</a:t>
            </a:r>
          </a:p>
        </p:txBody>
      </p:sp>
      <p:sp>
        <p:nvSpPr>
          <p:cNvPr id="8" name="Text Placeholder 7"/>
          <p:cNvSpPr>
            <a:spLocks noGrp="1"/>
          </p:cNvSpPr>
          <p:nvPr>
            <p:ph type="body" sz="quarter" idx="11" hasCustomPrompt="1"/>
          </p:nvPr>
        </p:nvSpPr>
        <p:spPr>
          <a:xfrm>
            <a:off x="6645250" y="6076771"/>
            <a:ext cx="4922871" cy="347427"/>
          </a:xfrm>
        </p:spPr>
        <p:txBody>
          <a:bodyPr>
            <a:normAutofit/>
          </a:bodyPr>
          <a:lstStyle>
            <a:lvl1pPr>
              <a:spcAft>
                <a:spcPts val="0"/>
              </a:spcAft>
              <a:defRPr sz="2000" b="1">
                <a:solidFill>
                  <a:schemeClr val="tx2"/>
                </a:solidFill>
              </a:defRPr>
            </a:lvl1pPr>
          </a:lstStyle>
          <a:p>
            <a:pPr lvl="0"/>
            <a:r>
              <a:rPr lang="en-US" dirty="0"/>
              <a:t>Add sub-title</a:t>
            </a:r>
            <a:endParaRPr lang="en-ZA"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68094" b="38878"/>
          <a:stretch/>
        </p:blipFill>
        <p:spPr>
          <a:xfrm>
            <a:off x="8302031" y="1"/>
            <a:ext cx="3889972" cy="4191754"/>
          </a:xfrm>
          <a:prstGeom prst="rect">
            <a:avLst/>
          </a:prstGeom>
        </p:spPr>
      </p:pic>
      <p:pic>
        <p:nvPicPr>
          <p:cNvPr id="10" name="Picture 9"/>
          <p:cNvPicPr>
            <a:picLocks noChangeAspect="1"/>
          </p:cNvPicPr>
          <p:nvPr userDrawn="1"/>
        </p:nvPicPr>
        <p:blipFill>
          <a:blip r:embed="rId4"/>
          <a:stretch>
            <a:fillRect/>
          </a:stretch>
        </p:blipFill>
        <p:spPr>
          <a:xfrm>
            <a:off x="189333" y="5099370"/>
            <a:ext cx="2553867" cy="1762406"/>
          </a:xfrm>
          <a:prstGeom prst="rect">
            <a:avLst/>
          </a:prstGeom>
        </p:spPr>
      </p:pic>
    </p:spTree>
    <p:extLst>
      <p:ext uri="{BB962C8B-B14F-4D97-AF65-F5344CB8AC3E}">
        <p14:creationId xmlns:p14="http://schemas.microsoft.com/office/powerpoint/2010/main" val="145750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White Strip with Pictur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5173980"/>
          </a:xfrm>
          <a:prstGeom prst="rect">
            <a:avLst/>
          </a:prstGeom>
        </p:spPr>
      </p:pic>
      <p:sp>
        <p:nvSpPr>
          <p:cNvPr id="7" name="Rectangle 6"/>
          <p:cNvSpPr/>
          <p:nvPr userDrawn="1"/>
        </p:nvSpPr>
        <p:spPr>
          <a:xfrm>
            <a:off x="0" y="5069952"/>
            <a:ext cx="12192000" cy="1797113"/>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rgbClr val="333D47"/>
              </a:solidFill>
            </a:endParaRPr>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64084" b="49967"/>
          <a:stretch/>
        </p:blipFill>
        <p:spPr>
          <a:xfrm>
            <a:off x="7813140" y="6"/>
            <a:ext cx="4378859" cy="3431263"/>
          </a:xfrm>
          <a:prstGeom prst="rect">
            <a:avLst/>
          </a:prstGeom>
        </p:spPr>
      </p:pic>
      <p:sp>
        <p:nvSpPr>
          <p:cNvPr id="22" name="Text Placeholder 21"/>
          <p:cNvSpPr>
            <a:spLocks noGrp="1"/>
          </p:cNvSpPr>
          <p:nvPr>
            <p:ph type="body" sz="quarter" idx="10" hasCustomPrompt="1"/>
          </p:nvPr>
        </p:nvSpPr>
        <p:spPr>
          <a:xfrm>
            <a:off x="6645251" y="5522624"/>
            <a:ext cx="4922871" cy="554147"/>
          </a:xfrm>
          <a:prstGeom prst="rect">
            <a:avLst/>
          </a:prstGeom>
        </p:spPr>
        <p:txBody>
          <a:bodyPr wrap="square" lIns="0" tIns="0" rIns="0" bIns="0" anchor="t" anchorCtr="0">
            <a:noAutofit/>
          </a:bodyPr>
          <a:lstStyle>
            <a:lvl1pPr marL="0" indent="0" algn="l">
              <a:lnSpc>
                <a:spcPct val="100000"/>
              </a:lnSpc>
              <a:spcAft>
                <a:spcPts val="0"/>
              </a:spcAft>
              <a:buNone/>
              <a:defRPr sz="3200" b="1" cap="none" spc="0" baseline="0">
                <a:solidFill>
                  <a:schemeClr val="accent1"/>
                </a:solidFill>
                <a:latin typeface="+mj-lt"/>
                <a:ea typeface="Segoe UI" panose="020B0502040204020203" pitchFamily="34" charset="0"/>
                <a:cs typeface="Segoe UI" panose="020B0502040204020203" pitchFamily="34" charset="0"/>
              </a:defRPr>
            </a:lvl1pPr>
          </a:lstStyle>
          <a:p>
            <a:pPr lvl="0"/>
            <a:r>
              <a:rPr lang="en-ZA" dirty="0"/>
              <a:t>Add section title</a:t>
            </a:r>
          </a:p>
        </p:txBody>
      </p:sp>
      <p:sp>
        <p:nvSpPr>
          <p:cNvPr id="8" name="Text Placeholder 7"/>
          <p:cNvSpPr>
            <a:spLocks noGrp="1"/>
          </p:cNvSpPr>
          <p:nvPr>
            <p:ph type="body" sz="quarter" idx="11" hasCustomPrompt="1"/>
          </p:nvPr>
        </p:nvSpPr>
        <p:spPr>
          <a:xfrm>
            <a:off x="6645250" y="6076771"/>
            <a:ext cx="4922871" cy="347427"/>
          </a:xfrm>
        </p:spPr>
        <p:txBody>
          <a:bodyPr>
            <a:normAutofit/>
          </a:bodyPr>
          <a:lstStyle>
            <a:lvl1pPr>
              <a:spcAft>
                <a:spcPts val="0"/>
              </a:spcAft>
              <a:defRPr sz="2000" b="1">
                <a:solidFill>
                  <a:schemeClr val="tx2"/>
                </a:solidFill>
              </a:defRPr>
            </a:lvl1pPr>
          </a:lstStyle>
          <a:p>
            <a:pPr lvl="0"/>
            <a:r>
              <a:rPr lang="en-US" dirty="0"/>
              <a:t>Add sub-title</a:t>
            </a:r>
            <a:endParaRPr lang="en-ZA" dirty="0"/>
          </a:p>
        </p:txBody>
      </p:sp>
      <p:pic>
        <p:nvPicPr>
          <p:cNvPr id="10" name="Picture 9"/>
          <p:cNvPicPr>
            <a:picLocks noChangeAspect="1"/>
          </p:cNvPicPr>
          <p:nvPr userDrawn="1"/>
        </p:nvPicPr>
        <p:blipFill>
          <a:blip r:embed="rId4"/>
          <a:stretch>
            <a:fillRect/>
          </a:stretch>
        </p:blipFill>
        <p:spPr>
          <a:xfrm>
            <a:off x="143861" y="5072461"/>
            <a:ext cx="2636544" cy="1819461"/>
          </a:xfrm>
          <a:prstGeom prst="rect">
            <a:avLst/>
          </a:prstGeom>
        </p:spPr>
      </p:pic>
    </p:spTree>
    <p:extLst>
      <p:ext uri="{BB962C8B-B14F-4D97-AF65-F5344CB8AC3E}">
        <p14:creationId xmlns:p14="http://schemas.microsoft.com/office/powerpoint/2010/main" val="391804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48564"/>
          <a:stretch/>
        </p:blipFill>
        <p:spPr>
          <a:xfrm>
            <a:off x="5920965" y="0"/>
            <a:ext cx="6271035" cy="6858000"/>
          </a:xfrm>
          <a:prstGeom prst="rect">
            <a:avLst/>
          </a:prstGeom>
        </p:spPr>
      </p:pic>
      <p:sp>
        <p:nvSpPr>
          <p:cNvPr id="22" name="Text Placeholder 21"/>
          <p:cNvSpPr>
            <a:spLocks noGrp="1"/>
          </p:cNvSpPr>
          <p:nvPr>
            <p:ph type="body" sz="quarter" idx="10" hasCustomPrompt="1"/>
          </p:nvPr>
        </p:nvSpPr>
        <p:spPr>
          <a:xfrm>
            <a:off x="623888" y="800100"/>
            <a:ext cx="4680000" cy="1066800"/>
          </a:xfrm>
          <a:prstGeom prst="rect">
            <a:avLst/>
          </a:prstGeom>
        </p:spPr>
        <p:txBody>
          <a:bodyPr wrap="square" lIns="0" tIns="0" rIns="0" bIns="0" anchor="b" anchorCtr="0">
            <a:noAutofit/>
          </a:bodyPr>
          <a:lstStyle>
            <a:lvl1pPr marL="0" indent="0" algn="l">
              <a:lnSpc>
                <a:spcPct val="100000"/>
              </a:lnSpc>
              <a:spcAft>
                <a:spcPts val="0"/>
              </a:spcAft>
              <a:buNone/>
              <a:defRPr sz="4000" b="1" cap="none" spc="0" baseline="0">
                <a:solidFill>
                  <a:schemeClr val="accent1"/>
                </a:solidFill>
                <a:latin typeface="+mj-lt"/>
                <a:ea typeface="Segoe UI" panose="020B0502040204020203" pitchFamily="34" charset="0"/>
                <a:cs typeface="Segoe UI" panose="020B0502040204020203" pitchFamily="34" charset="0"/>
              </a:defRPr>
            </a:lvl1pPr>
          </a:lstStyle>
          <a:p>
            <a:pPr lvl="0"/>
            <a:r>
              <a:rPr lang="en-ZA" dirty="0"/>
              <a:t>Add section title</a:t>
            </a:r>
          </a:p>
        </p:txBody>
      </p:sp>
      <p:sp>
        <p:nvSpPr>
          <p:cNvPr id="8" name="Text Placeholder 7"/>
          <p:cNvSpPr>
            <a:spLocks noGrp="1"/>
          </p:cNvSpPr>
          <p:nvPr>
            <p:ph type="body" sz="quarter" idx="11" hasCustomPrompt="1"/>
          </p:nvPr>
        </p:nvSpPr>
        <p:spPr>
          <a:xfrm>
            <a:off x="623887" y="1943112"/>
            <a:ext cx="4680000" cy="600075"/>
          </a:xfrm>
        </p:spPr>
        <p:txBody>
          <a:bodyPr>
            <a:normAutofit/>
          </a:bodyPr>
          <a:lstStyle>
            <a:lvl1pPr>
              <a:spcAft>
                <a:spcPts val="0"/>
              </a:spcAft>
              <a:defRPr sz="2600" b="1">
                <a:solidFill>
                  <a:schemeClr val="tx2"/>
                </a:solidFill>
              </a:defRPr>
            </a:lvl1pPr>
          </a:lstStyle>
          <a:p>
            <a:pPr lvl="0"/>
            <a:r>
              <a:rPr lang="en-US" dirty="0"/>
              <a:t>Add sub-title</a:t>
            </a:r>
            <a:endParaRPr lang="en-ZA" dirty="0"/>
          </a:p>
        </p:txBody>
      </p:sp>
      <p:pic>
        <p:nvPicPr>
          <p:cNvPr id="6" name="Picture 5"/>
          <p:cNvPicPr>
            <a:picLocks noChangeAspect="1"/>
          </p:cNvPicPr>
          <p:nvPr userDrawn="1"/>
        </p:nvPicPr>
        <p:blipFill>
          <a:blip r:embed="rId3"/>
          <a:stretch>
            <a:fillRect/>
          </a:stretch>
        </p:blipFill>
        <p:spPr>
          <a:xfrm>
            <a:off x="-55316" y="4399975"/>
            <a:ext cx="3635991" cy="2509172"/>
          </a:xfrm>
          <a:prstGeom prst="rect">
            <a:avLst/>
          </a:prstGeom>
        </p:spPr>
      </p:pic>
    </p:spTree>
    <p:extLst>
      <p:ext uri="{BB962C8B-B14F-4D97-AF65-F5344CB8AC3E}">
        <p14:creationId xmlns:p14="http://schemas.microsoft.com/office/powerpoint/2010/main" val="17408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623887" y="404818"/>
            <a:ext cx="10947600" cy="920219"/>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5" name="Text Placeholder 4"/>
          <p:cNvSpPr>
            <a:spLocks noGrp="1"/>
          </p:cNvSpPr>
          <p:nvPr>
            <p:ph type="body" sz="quarter" idx="12" hasCustomPrompt="1"/>
          </p:nvPr>
        </p:nvSpPr>
        <p:spPr>
          <a:xfrm>
            <a:off x="623888" y="1773242"/>
            <a:ext cx="10947600" cy="3924301"/>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ZA"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6247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chemeClr val="bg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631295" y="404813"/>
            <a:ext cx="10947600" cy="927100"/>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5" name="Text Placeholder 4"/>
          <p:cNvSpPr>
            <a:spLocks noGrp="1"/>
          </p:cNvSpPr>
          <p:nvPr>
            <p:ph type="body" sz="quarter" idx="12" hasCustomPrompt="1"/>
          </p:nvPr>
        </p:nvSpPr>
        <p:spPr>
          <a:xfrm>
            <a:off x="631295" y="2097089"/>
            <a:ext cx="10947600" cy="3617912"/>
          </a:xfrm>
          <a:prstGeom prst="rect">
            <a:avLst/>
          </a:prstGeom>
        </p:spPr>
        <p:txBody>
          <a:bodyPr/>
          <a:lstStyle>
            <a:lvl1pPr>
              <a:defRPr/>
            </a:lvl1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quarter" idx="13" hasCustomPrompt="1"/>
          </p:nvPr>
        </p:nvSpPr>
        <p:spPr>
          <a:xfrm>
            <a:off x="631295" y="1562104"/>
            <a:ext cx="10947600" cy="409575"/>
          </a:xfrm>
        </p:spPr>
        <p:txBody>
          <a:bodyPr>
            <a:normAutofit/>
          </a:bodyPr>
          <a:lstStyle>
            <a:lvl1pPr>
              <a:spcAft>
                <a:spcPts val="0"/>
              </a:spcAft>
              <a:defRPr sz="1800" b="1">
                <a:solidFill>
                  <a:schemeClr val="tx2"/>
                </a:solidFill>
              </a:defRPr>
            </a:lvl1pPr>
          </a:lstStyle>
          <a:p>
            <a:pPr lvl="0"/>
            <a:r>
              <a:rPr lang="en-US" dirty="0"/>
              <a:t>Add Sub-title</a:t>
            </a:r>
            <a:endParaRPr lang="en-ZA" dirty="0"/>
          </a:p>
        </p:txBody>
      </p:sp>
    </p:spTree>
    <p:extLst>
      <p:ext uri="{BB962C8B-B14F-4D97-AF65-F5344CB8AC3E}">
        <p14:creationId xmlns:p14="http://schemas.microsoft.com/office/powerpoint/2010/main" val="365073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 title, text, charts and picture">
    <p:bg>
      <p:bgPr>
        <a:solidFill>
          <a:schemeClr val="bg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626944" y="395935"/>
            <a:ext cx="10941723" cy="928687"/>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5" name="Text Placeholder 4"/>
          <p:cNvSpPr>
            <a:spLocks noGrp="1"/>
          </p:cNvSpPr>
          <p:nvPr>
            <p:ph type="body" sz="quarter" idx="12" hasCustomPrompt="1"/>
          </p:nvPr>
        </p:nvSpPr>
        <p:spPr>
          <a:xfrm>
            <a:off x="623895" y="1773238"/>
            <a:ext cx="5253039" cy="1417638"/>
          </a:xfrm>
          <a:prstGeom prst="rect">
            <a:avLst/>
          </a:prstGeom>
        </p:spPr>
        <p:txBody>
          <a:bodyPr vert="horz" lIns="0" tIns="0" rIns="0" bIns="0" rtlCol="0">
            <a:normAutofit/>
          </a:bodyPr>
          <a:lstStyle>
            <a:lvl1pPr>
              <a:defRPr lang="en-US" baseline="0" dirty="0" smtClean="0"/>
            </a:lvl1pPr>
            <a:lvl2pPr>
              <a:defRPr lang="en-US" dirty="0" smtClean="0"/>
            </a:lvl2pPr>
            <a:lvl3pPr>
              <a:defRPr lang="en-US" dirty="0" smtClean="0"/>
            </a:lvl3pPr>
            <a:lvl4pPr>
              <a:defRPr lang="en-US" dirty="0" smtClean="0"/>
            </a:lvl4pPr>
            <a:lvl5pPr>
              <a:defRPr lang="en-ZA" dirty="0"/>
            </a:lvl5pPr>
          </a:lstStyle>
          <a:p>
            <a:pPr lvl="0"/>
            <a:r>
              <a:rPr lang="en-US" dirty="0"/>
              <a:t>Add text</a:t>
            </a:r>
          </a:p>
        </p:txBody>
      </p:sp>
      <p:sp>
        <p:nvSpPr>
          <p:cNvPr id="4" name="Picture Placeholder 3"/>
          <p:cNvSpPr>
            <a:spLocks noGrp="1"/>
          </p:cNvSpPr>
          <p:nvPr>
            <p:ph type="pic" sz="quarter" idx="13" hasCustomPrompt="1"/>
          </p:nvPr>
        </p:nvSpPr>
        <p:spPr>
          <a:xfrm>
            <a:off x="6104062" y="1773238"/>
            <a:ext cx="5459943" cy="3924300"/>
          </a:xfrm>
        </p:spPr>
        <p:txBody>
          <a:bodyPr/>
          <a:lstStyle>
            <a:lvl1pPr>
              <a:defRPr/>
            </a:lvl1pPr>
          </a:lstStyle>
          <a:p>
            <a:r>
              <a:rPr lang="en-ZA" dirty="0"/>
              <a:t>Add picture</a:t>
            </a:r>
          </a:p>
        </p:txBody>
      </p:sp>
      <p:sp>
        <p:nvSpPr>
          <p:cNvPr id="7" name="Chart Placeholder 6"/>
          <p:cNvSpPr>
            <a:spLocks noGrp="1"/>
          </p:cNvSpPr>
          <p:nvPr>
            <p:ph type="chart" sz="quarter" idx="14" hasCustomPrompt="1"/>
          </p:nvPr>
        </p:nvSpPr>
        <p:spPr>
          <a:xfrm>
            <a:off x="626715" y="3343286"/>
            <a:ext cx="5250217" cy="2354263"/>
          </a:xfrm>
        </p:spPr>
        <p:txBody>
          <a:bodyPr/>
          <a:lstStyle>
            <a:lvl1pPr>
              <a:defRPr/>
            </a:lvl1pPr>
          </a:lstStyle>
          <a:p>
            <a:r>
              <a:rPr lang="en-ZA" dirty="0"/>
              <a:t>Add chart</a:t>
            </a:r>
          </a:p>
        </p:txBody>
      </p:sp>
    </p:spTree>
    <p:extLst>
      <p:ext uri="{BB962C8B-B14F-4D97-AF65-F5344CB8AC3E}">
        <p14:creationId xmlns:p14="http://schemas.microsoft.com/office/powerpoint/2010/main" val="371262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line title, two pictures">
    <p:bg>
      <p:bgPr>
        <a:solidFill>
          <a:schemeClr val="bg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621065" y="272210"/>
            <a:ext cx="10951811" cy="1052412"/>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4" name="Picture Placeholder 3"/>
          <p:cNvSpPr>
            <a:spLocks noGrp="1"/>
          </p:cNvSpPr>
          <p:nvPr>
            <p:ph type="pic" sz="quarter" idx="13" hasCustomPrompt="1"/>
          </p:nvPr>
        </p:nvSpPr>
        <p:spPr>
          <a:xfrm>
            <a:off x="6248401" y="1773238"/>
            <a:ext cx="5324475" cy="3924300"/>
          </a:xfrm>
        </p:spPr>
        <p:txBody>
          <a:bodyPr/>
          <a:lstStyle>
            <a:lvl1pPr>
              <a:defRPr/>
            </a:lvl1pPr>
          </a:lstStyle>
          <a:p>
            <a:r>
              <a:rPr lang="en-ZA" dirty="0"/>
              <a:t>Add picture</a:t>
            </a:r>
          </a:p>
        </p:txBody>
      </p:sp>
      <p:sp>
        <p:nvSpPr>
          <p:cNvPr id="8" name="Picture Placeholder 3"/>
          <p:cNvSpPr>
            <a:spLocks noGrp="1"/>
          </p:cNvSpPr>
          <p:nvPr>
            <p:ph type="pic" sz="quarter" idx="14" hasCustomPrompt="1"/>
          </p:nvPr>
        </p:nvSpPr>
        <p:spPr>
          <a:xfrm>
            <a:off x="623888" y="1773238"/>
            <a:ext cx="5324400" cy="3924300"/>
          </a:xfrm>
        </p:spPr>
        <p:txBody>
          <a:bodyPr/>
          <a:lstStyle>
            <a:lvl1pPr>
              <a:defRPr/>
            </a:lvl1pPr>
          </a:lstStyle>
          <a:p>
            <a:r>
              <a:rPr lang="en-ZA" dirty="0"/>
              <a:t>Add picture</a:t>
            </a:r>
          </a:p>
        </p:txBody>
      </p:sp>
    </p:spTree>
    <p:extLst>
      <p:ext uri="{BB962C8B-B14F-4D97-AF65-F5344CB8AC3E}">
        <p14:creationId xmlns:p14="http://schemas.microsoft.com/office/powerpoint/2010/main" val="308394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626849" y="6069886"/>
            <a:ext cx="992779" cy="24383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rgbClr val="333D47"/>
              </a:solidFill>
            </a:endParaRPr>
          </a:p>
        </p:txBody>
      </p:sp>
      <p:sp>
        <p:nvSpPr>
          <p:cNvPr id="9" name="Rectangle 8"/>
          <p:cNvSpPr/>
          <p:nvPr userDrawn="1"/>
        </p:nvSpPr>
        <p:spPr>
          <a:xfrm>
            <a:off x="1698171" y="6069886"/>
            <a:ext cx="8264436" cy="243839"/>
          </a:xfrm>
          <a:prstGeom prst="rect">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rgbClr val="333D47"/>
              </a:solidFill>
            </a:endParaRPr>
          </a:p>
        </p:txBody>
      </p:sp>
      <p:sp>
        <p:nvSpPr>
          <p:cNvPr id="2" name="Title Placeholder 1"/>
          <p:cNvSpPr>
            <a:spLocks noGrp="1"/>
          </p:cNvSpPr>
          <p:nvPr>
            <p:ph type="title"/>
          </p:nvPr>
        </p:nvSpPr>
        <p:spPr>
          <a:xfrm>
            <a:off x="623895" y="404813"/>
            <a:ext cx="10944225" cy="923196"/>
          </a:xfrm>
          <a:prstGeom prst="rect">
            <a:avLst/>
          </a:prstGeom>
          <a:ln>
            <a:noFill/>
          </a:ln>
        </p:spPr>
        <p:txBody>
          <a:bodyPr vert="horz" wrap="square" lIns="0" tIns="0" rIns="0" bIns="0" rtlCol="0" anchor="b" anchorCtr="0">
            <a:noAutofit/>
          </a:bodyPr>
          <a:lstStyle/>
          <a:p>
            <a:r>
              <a:rPr lang="en-US" dirty="0"/>
              <a:t>Add slide title</a:t>
            </a:r>
            <a:endParaRPr lang="en-ZA" dirty="0"/>
          </a:p>
        </p:txBody>
      </p:sp>
      <p:sp>
        <p:nvSpPr>
          <p:cNvPr id="25" name="TextBox 24"/>
          <p:cNvSpPr txBox="1"/>
          <p:nvPr userDrawn="1"/>
        </p:nvSpPr>
        <p:spPr>
          <a:xfrm>
            <a:off x="659167" y="6138058"/>
            <a:ext cx="359500" cy="123111"/>
          </a:xfrm>
          <a:prstGeom prst="rect">
            <a:avLst/>
          </a:prstGeom>
          <a:noFill/>
        </p:spPr>
        <p:txBody>
          <a:bodyPr wrap="square" lIns="0" tIns="0" rIns="0" bIns="0" rtlCol="0" anchor="ctr">
            <a:spAutoFit/>
          </a:bodyPr>
          <a:lstStyle/>
          <a:p>
            <a:pPr algn="ctr"/>
            <a:fld id="{82FF9DF7-218B-4F39-B490-4F0FE0BD5E49}" type="slidenum">
              <a:rPr lang="en-GB" sz="800" cap="all" smtClean="0">
                <a:solidFill>
                  <a:srgbClr val="FFFFFF"/>
                </a:solidFill>
                <a:ea typeface="Segoe UI" panose="020B0502040204020203" pitchFamily="34" charset="0"/>
                <a:cs typeface="Segoe UI" panose="020B0502040204020203" pitchFamily="34" charset="0"/>
              </a:rPr>
              <a:pPr algn="ctr"/>
              <a:t>‹#›</a:t>
            </a:fld>
            <a:endParaRPr lang="en-GB" sz="800" cap="all" dirty="0">
              <a:solidFill>
                <a:srgbClr val="FFFFFF"/>
              </a:solidFill>
              <a:ea typeface="Segoe UI" panose="020B0502040204020203" pitchFamily="34" charset="0"/>
              <a:cs typeface="Segoe UI" panose="020B0502040204020203" pitchFamily="34" charset="0"/>
            </a:endParaRPr>
          </a:p>
        </p:txBody>
      </p:sp>
      <p:sp>
        <p:nvSpPr>
          <p:cNvPr id="16" name="Text Placeholder 15"/>
          <p:cNvSpPr>
            <a:spLocks noGrp="1"/>
          </p:cNvSpPr>
          <p:nvPr>
            <p:ph type="body" idx="1"/>
          </p:nvPr>
        </p:nvSpPr>
        <p:spPr>
          <a:xfrm>
            <a:off x="623895" y="1773242"/>
            <a:ext cx="10944225" cy="3924301"/>
          </a:xfrm>
          <a:prstGeom prst="rect">
            <a:avLst/>
          </a:prstGeom>
        </p:spPr>
        <p:txBody>
          <a:bodyPr vert="horz" lIns="0" tIns="0" rIns="0" bIns="0" rtlCol="0">
            <a:norm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8" name="Straight Connector 7"/>
          <p:cNvCxnSpPr/>
          <p:nvPr userDrawn="1"/>
        </p:nvCxnSpPr>
        <p:spPr>
          <a:xfrm>
            <a:off x="623888" y="1463040"/>
            <a:ext cx="10958512"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a:xfrm>
            <a:off x="10285260" y="5854376"/>
            <a:ext cx="1282853" cy="675285"/>
            <a:chOff x="12779375" y="2493963"/>
            <a:chExt cx="3248026" cy="1709738"/>
          </a:xfrm>
        </p:grpSpPr>
        <p:sp>
          <p:nvSpPr>
            <p:cNvPr id="14" name="Freeform 5"/>
            <p:cNvSpPr>
              <a:spLocks/>
            </p:cNvSpPr>
            <p:nvPr userDrawn="1"/>
          </p:nvSpPr>
          <p:spPr bwMode="auto">
            <a:xfrm>
              <a:off x="12779375" y="2493963"/>
              <a:ext cx="1709738" cy="1709738"/>
            </a:xfrm>
            <a:custGeom>
              <a:avLst/>
              <a:gdLst>
                <a:gd name="T0" fmla="*/ 975 w 1077"/>
                <a:gd name="T1" fmla="*/ 328 h 1077"/>
                <a:gd name="T2" fmla="*/ 1009 w 1077"/>
                <a:gd name="T3" fmla="*/ 422 h 1077"/>
                <a:gd name="T4" fmla="*/ 1022 w 1077"/>
                <a:gd name="T5" fmla="*/ 521 h 1077"/>
                <a:gd name="T6" fmla="*/ 1015 w 1077"/>
                <a:gd name="T7" fmla="*/ 617 h 1077"/>
                <a:gd name="T8" fmla="*/ 990 w 1077"/>
                <a:gd name="T9" fmla="*/ 713 h 1077"/>
                <a:gd name="T10" fmla="*/ 945 w 1077"/>
                <a:gd name="T11" fmla="*/ 801 h 1077"/>
                <a:gd name="T12" fmla="*/ 881 w 1077"/>
                <a:gd name="T13" fmla="*/ 880 h 1077"/>
                <a:gd name="T14" fmla="*/ 808 w 1077"/>
                <a:gd name="T15" fmla="*/ 941 h 1077"/>
                <a:gd name="T16" fmla="*/ 702 w 1077"/>
                <a:gd name="T17" fmla="*/ 995 h 1077"/>
                <a:gd name="T18" fmla="*/ 587 w 1077"/>
                <a:gd name="T19" fmla="*/ 1020 h 1077"/>
                <a:gd name="T20" fmla="*/ 490 w 1077"/>
                <a:gd name="T21" fmla="*/ 1020 h 1077"/>
                <a:gd name="T22" fmla="*/ 375 w 1077"/>
                <a:gd name="T23" fmla="*/ 995 h 1077"/>
                <a:gd name="T24" fmla="*/ 271 w 1077"/>
                <a:gd name="T25" fmla="*/ 941 h 1077"/>
                <a:gd name="T26" fmla="*/ 197 w 1077"/>
                <a:gd name="T27" fmla="*/ 880 h 1077"/>
                <a:gd name="T28" fmla="*/ 123 w 1077"/>
                <a:gd name="T29" fmla="*/ 787 h 1077"/>
                <a:gd name="T30" fmla="*/ 75 w 1077"/>
                <a:gd name="T31" fmla="*/ 680 h 1077"/>
                <a:gd name="T32" fmla="*/ 55 w 1077"/>
                <a:gd name="T33" fmla="*/ 563 h 1077"/>
                <a:gd name="T34" fmla="*/ 60 w 1077"/>
                <a:gd name="T35" fmla="*/ 467 h 1077"/>
                <a:gd name="T36" fmla="*/ 91 w 1077"/>
                <a:gd name="T37" fmla="*/ 353 h 1077"/>
                <a:gd name="T38" fmla="*/ 149 w 1077"/>
                <a:gd name="T39" fmla="*/ 250 h 1077"/>
                <a:gd name="T40" fmla="*/ 211 w 1077"/>
                <a:gd name="T41" fmla="*/ 181 h 1077"/>
                <a:gd name="T42" fmla="*/ 292 w 1077"/>
                <a:gd name="T43" fmla="*/ 121 h 1077"/>
                <a:gd name="T44" fmla="*/ 383 w 1077"/>
                <a:gd name="T45" fmla="*/ 81 h 1077"/>
                <a:gd name="T46" fmla="*/ 478 w 1077"/>
                <a:gd name="T47" fmla="*/ 59 h 1077"/>
                <a:gd name="T48" fmla="*/ 577 w 1077"/>
                <a:gd name="T49" fmla="*/ 56 h 1077"/>
                <a:gd name="T50" fmla="*/ 674 w 1077"/>
                <a:gd name="T51" fmla="*/ 73 h 1077"/>
                <a:gd name="T52" fmla="*/ 767 w 1077"/>
                <a:gd name="T53" fmla="*/ 111 h 1077"/>
                <a:gd name="T54" fmla="*/ 774 w 1077"/>
                <a:gd name="T55" fmla="*/ 54 h 1077"/>
                <a:gd name="T56" fmla="*/ 670 w 1077"/>
                <a:gd name="T57" fmla="*/ 15 h 1077"/>
                <a:gd name="T58" fmla="*/ 560 w 1077"/>
                <a:gd name="T59" fmla="*/ 0 h 1077"/>
                <a:gd name="T60" fmla="*/ 450 w 1077"/>
                <a:gd name="T61" fmla="*/ 8 h 1077"/>
                <a:gd name="T62" fmla="*/ 345 w 1077"/>
                <a:gd name="T63" fmla="*/ 36 h 1077"/>
                <a:gd name="T64" fmla="*/ 246 w 1077"/>
                <a:gd name="T65" fmla="*/ 86 h 1077"/>
                <a:gd name="T66" fmla="*/ 158 w 1077"/>
                <a:gd name="T67" fmla="*/ 157 h 1077"/>
                <a:gd name="T68" fmla="*/ 91 w 1077"/>
                <a:gd name="T69" fmla="*/ 240 h 1077"/>
                <a:gd name="T70" fmla="*/ 31 w 1077"/>
                <a:gd name="T71" fmla="*/ 356 h 1077"/>
                <a:gd name="T72" fmla="*/ 3 w 1077"/>
                <a:gd name="T73" fmla="*/ 485 h 1077"/>
                <a:gd name="T74" fmla="*/ 3 w 1077"/>
                <a:gd name="T75" fmla="*/ 592 h 1077"/>
                <a:gd name="T76" fmla="*/ 31 w 1077"/>
                <a:gd name="T77" fmla="*/ 719 h 1077"/>
                <a:gd name="T78" fmla="*/ 91 w 1077"/>
                <a:gd name="T79" fmla="*/ 837 h 1077"/>
                <a:gd name="T80" fmla="*/ 158 w 1077"/>
                <a:gd name="T81" fmla="*/ 920 h 1077"/>
                <a:gd name="T82" fmla="*/ 262 w 1077"/>
                <a:gd name="T83" fmla="*/ 1001 h 1077"/>
                <a:gd name="T84" fmla="*/ 382 w 1077"/>
                <a:gd name="T85" fmla="*/ 1054 h 1077"/>
                <a:gd name="T86" fmla="*/ 512 w 1077"/>
                <a:gd name="T87" fmla="*/ 1077 h 1077"/>
                <a:gd name="T88" fmla="*/ 619 w 1077"/>
                <a:gd name="T89" fmla="*/ 1071 h 1077"/>
                <a:gd name="T90" fmla="*/ 745 w 1077"/>
                <a:gd name="T91" fmla="*/ 1036 h 1077"/>
                <a:gd name="T92" fmla="*/ 859 w 1077"/>
                <a:gd name="T93" fmla="*/ 972 h 1077"/>
                <a:gd name="T94" fmla="*/ 935 w 1077"/>
                <a:gd name="T95" fmla="*/ 903 h 1077"/>
                <a:gd name="T96" fmla="*/ 1003 w 1077"/>
                <a:gd name="T97" fmla="*/ 811 h 1077"/>
                <a:gd name="T98" fmla="*/ 1049 w 1077"/>
                <a:gd name="T99" fmla="*/ 711 h 1077"/>
                <a:gd name="T100" fmla="*/ 1073 w 1077"/>
                <a:gd name="T101" fmla="*/ 605 h 1077"/>
                <a:gd name="T102" fmla="*/ 1075 w 1077"/>
                <a:gd name="T103" fmla="*/ 495 h 1077"/>
                <a:gd name="T104" fmla="*/ 1055 w 1077"/>
                <a:gd name="T105" fmla="*/ 385 h 1077"/>
                <a:gd name="T106" fmla="*/ 1013 w 1077"/>
                <a:gd name="T107" fmla="*/ 28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7" h="1077">
                  <a:moveTo>
                    <a:pt x="1001" y="263"/>
                  </a:moveTo>
                  <a:lnTo>
                    <a:pt x="955" y="292"/>
                  </a:lnTo>
                  <a:lnTo>
                    <a:pt x="955" y="292"/>
                  </a:lnTo>
                  <a:lnTo>
                    <a:pt x="966" y="310"/>
                  </a:lnTo>
                  <a:lnTo>
                    <a:pt x="975" y="328"/>
                  </a:lnTo>
                  <a:lnTo>
                    <a:pt x="984" y="346"/>
                  </a:lnTo>
                  <a:lnTo>
                    <a:pt x="991" y="365"/>
                  </a:lnTo>
                  <a:lnTo>
                    <a:pt x="998" y="384"/>
                  </a:lnTo>
                  <a:lnTo>
                    <a:pt x="1004" y="403"/>
                  </a:lnTo>
                  <a:lnTo>
                    <a:pt x="1009" y="422"/>
                  </a:lnTo>
                  <a:lnTo>
                    <a:pt x="1013" y="441"/>
                  </a:lnTo>
                  <a:lnTo>
                    <a:pt x="1017" y="461"/>
                  </a:lnTo>
                  <a:lnTo>
                    <a:pt x="1019" y="481"/>
                  </a:lnTo>
                  <a:lnTo>
                    <a:pt x="1020" y="500"/>
                  </a:lnTo>
                  <a:lnTo>
                    <a:pt x="1022" y="521"/>
                  </a:lnTo>
                  <a:lnTo>
                    <a:pt x="1023" y="540"/>
                  </a:lnTo>
                  <a:lnTo>
                    <a:pt x="1022" y="559"/>
                  </a:lnTo>
                  <a:lnTo>
                    <a:pt x="1020" y="579"/>
                  </a:lnTo>
                  <a:lnTo>
                    <a:pt x="1019" y="598"/>
                  </a:lnTo>
                  <a:lnTo>
                    <a:pt x="1015" y="617"/>
                  </a:lnTo>
                  <a:lnTo>
                    <a:pt x="1012" y="638"/>
                  </a:lnTo>
                  <a:lnTo>
                    <a:pt x="1008" y="657"/>
                  </a:lnTo>
                  <a:lnTo>
                    <a:pt x="1003" y="676"/>
                  </a:lnTo>
                  <a:lnTo>
                    <a:pt x="996" y="694"/>
                  </a:lnTo>
                  <a:lnTo>
                    <a:pt x="990" y="713"/>
                  </a:lnTo>
                  <a:lnTo>
                    <a:pt x="982" y="731"/>
                  </a:lnTo>
                  <a:lnTo>
                    <a:pt x="975" y="749"/>
                  </a:lnTo>
                  <a:lnTo>
                    <a:pt x="966" y="767"/>
                  </a:lnTo>
                  <a:lnTo>
                    <a:pt x="955" y="784"/>
                  </a:lnTo>
                  <a:lnTo>
                    <a:pt x="945" y="801"/>
                  </a:lnTo>
                  <a:lnTo>
                    <a:pt x="934" y="819"/>
                  </a:lnTo>
                  <a:lnTo>
                    <a:pt x="921" y="834"/>
                  </a:lnTo>
                  <a:lnTo>
                    <a:pt x="908" y="851"/>
                  </a:lnTo>
                  <a:lnTo>
                    <a:pt x="896" y="866"/>
                  </a:lnTo>
                  <a:lnTo>
                    <a:pt x="881" y="880"/>
                  </a:lnTo>
                  <a:lnTo>
                    <a:pt x="881" y="880"/>
                  </a:lnTo>
                  <a:lnTo>
                    <a:pt x="864" y="897"/>
                  </a:lnTo>
                  <a:lnTo>
                    <a:pt x="846" y="913"/>
                  </a:lnTo>
                  <a:lnTo>
                    <a:pt x="827" y="927"/>
                  </a:lnTo>
                  <a:lnTo>
                    <a:pt x="808" y="941"/>
                  </a:lnTo>
                  <a:lnTo>
                    <a:pt x="787" y="954"/>
                  </a:lnTo>
                  <a:lnTo>
                    <a:pt x="767" y="966"/>
                  </a:lnTo>
                  <a:lnTo>
                    <a:pt x="745" y="976"/>
                  </a:lnTo>
                  <a:lnTo>
                    <a:pt x="725" y="986"/>
                  </a:lnTo>
                  <a:lnTo>
                    <a:pt x="702" y="995"/>
                  </a:lnTo>
                  <a:lnTo>
                    <a:pt x="680" y="1001"/>
                  </a:lnTo>
                  <a:lnTo>
                    <a:pt x="657" y="1008"/>
                  </a:lnTo>
                  <a:lnTo>
                    <a:pt x="634" y="1013"/>
                  </a:lnTo>
                  <a:lnTo>
                    <a:pt x="610" y="1018"/>
                  </a:lnTo>
                  <a:lnTo>
                    <a:pt x="587" y="1020"/>
                  </a:lnTo>
                  <a:lnTo>
                    <a:pt x="563" y="1022"/>
                  </a:lnTo>
                  <a:lnTo>
                    <a:pt x="538" y="1023"/>
                  </a:lnTo>
                  <a:lnTo>
                    <a:pt x="538" y="1023"/>
                  </a:lnTo>
                  <a:lnTo>
                    <a:pt x="514" y="1022"/>
                  </a:lnTo>
                  <a:lnTo>
                    <a:pt x="490" y="1020"/>
                  </a:lnTo>
                  <a:lnTo>
                    <a:pt x="467" y="1018"/>
                  </a:lnTo>
                  <a:lnTo>
                    <a:pt x="444" y="1013"/>
                  </a:lnTo>
                  <a:lnTo>
                    <a:pt x="420" y="1008"/>
                  </a:lnTo>
                  <a:lnTo>
                    <a:pt x="398" y="1001"/>
                  </a:lnTo>
                  <a:lnTo>
                    <a:pt x="375" y="995"/>
                  </a:lnTo>
                  <a:lnTo>
                    <a:pt x="353" y="986"/>
                  </a:lnTo>
                  <a:lnTo>
                    <a:pt x="332" y="976"/>
                  </a:lnTo>
                  <a:lnTo>
                    <a:pt x="310" y="966"/>
                  </a:lnTo>
                  <a:lnTo>
                    <a:pt x="290" y="954"/>
                  </a:lnTo>
                  <a:lnTo>
                    <a:pt x="271" y="941"/>
                  </a:lnTo>
                  <a:lnTo>
                    <a:pt x="250" y="927"/>
                  </a:lnTo>
                  <a:lnTo>
                    <a:pt x="232" y="913"/>
                  </a:lnTo>
                  <a:lnTo>
                    <a:pt x="213" y="897"/>
                  </a:lnTo>
                  <a:lnTo>
                    <a:pt x="197" y="880"/>
                  </a:lnTo>
                  <a:lnTo>
                    <a:pt x="197" y="880"/>
                  </a:lnTo>
                  <a:lnTo>
                    <a:pt x="180" y="864"/>
                  </a:lnTo>
                  <a:lnTo>
                    <a:pt x="163" y="844"/>
                  </a:lnTo>
                  <a:lnTo>
                    <a:pt x="149" y="827"/>
                  </a:lnTo>
                  <a:lnTo>
                    <a:pt x="135" y="806"/>
                  </a:lnTo>
                  <a:lnTo>
                    <a:pt x="123" y="787"/>
                  </a:lnTo>
                  <a:lnTo>
                    <a:pt x="111" y="767"/>
                  </a:lnTo>
                  <a:lnTo>
                    <a:pt x="101" y="745"/>
                  </a:lnTo>
                  <a:lnTo>
                    <a:pt x="91" y="723"/>
                  </a:lnTo>
                  <a:lnTo>
                    <a:pt x="83" y="702"/>
                  </a:lnTo>
                  <a:lnTo>
                    <a:pt x="75" y="680"/>
                  </a:lnTo>
                  <a:lnTo>
                    <a:pt x="69" y="657"/>
                  </a:lnTo>
                  <a:lnTo>
                    <a:pt x="64" y="634"/>
                  </a:lnTo>
                  <a:lnTo>
                    <a:pt x="60" y="610"/>
                  </a:lnTo>
                  <a:lnTo>
                    <a:pt x="56" y="587"/>
                  </a:lnTo>
                  <a:lnTo>
                    <a:pt x="55" y="563"/>
                  </a:lnTo>
                  <a:lnTo>
                    <a:pt x="54" y="538"/>
                  </a:lnTo>
                  <a:lnTo>
                    <a:pt x="54" y="538"/>
                  </a:lnTo>
                  <a:lnTo>
                    <a:pt x="55" y="514"/>
                  </a:lnTo>
                  <a:lnTo>
                    <a:pt x="56" y="490"/>
                  </a:lnTo>
                  <a:lnTo>
                    <a:pt x="60" y="467"/>
                  </a:lnTo>
                  <a:lnTo>
                    <a:pt x="64" y="443"/>
                  </a:lnTo>
                  <a:lnTo>
                    <a:pt x="69" y="420"/>
                  </a:lnTo>
                  <a:lnTo>
                    <a:pt x="75" y="397"/>
                  </a:lnTo>
                  <a:lnTo>
                    <a:pt x="83" y="375"/>
                  </a:lnTo>
                  <a:lnTo>
                    <a:pt x="91" y="353"/>
                  </a:lnTo>
                  <a:lnTo>
                    <a:pt x="101" y="332"/>
                  </a:lnTo>
                  <a:lnTo>
                    <a:pt x="111" y="310"/>
                  </a:lnTo>
                  <a:lnTo>
                    <a:pt x="123" y="290"/>
                  </a:lnTo>
                  <a:lnTo>
                    <a:pt x="135" y="269"/>
                  </a:lnTo>
                  <a:lnTo>
                    <a:pt x="149" y="250"/>
                  </a:lnTo>
                  <a:lnTo>
                    <a:pt x="163" y="231"/>
                  </a:lnTo>
                  <a:lnTo>
                    <a:pt x="180" y="213"/>
                  </a:lnTo>
                  <a:lnTo>
                    <a:pt x="197" y="195"/>
                  </a:lnTo>
                  <a:lnTo>
                    <a:pt x="197" y="195"/>
                  </a:lnTo>
                  <a:lnTo>
                    <a:pt x="211" y="181"/>
                  </a:lnTo>
                  <a:lnTo>
                    <a:pt x="226" y="169"/>
                  </a:lnTo>
                  <a:lnTo>
                    <a:pt x="243" y="156"/>
                  </a:lnTo>
                  <a:lnTo>
                    <a:pt x="259" y="143"/>
                  </a:lnTo>
                  <a:lnTo>
                    <a:pt x="276" y="132"/>
                  </a:lnTo>
                  <a:lnTo>
                    <a:pt x="292" y="121"/>
                  </a:lnTo>
                  <a:lnTo>
                    <a:pt x="310" y="111"/>
                  </a:lnTo>
                  <a:lnTo>
                    <a:pt x="328" y="102"/>
                  </a:lnTo>
                  <a:lnTo>
                    <a:pt x="346" y="95"/>
                  </a:lnTo>
                  <a:lnTo>
                    <a:pt x="364" y="87"/>
                  </a:lnTo>
                  <a:lnTo>
                    <a:pt x="383" y="81"/>
                  </a:lnTo>
                  <a:lnTo>
                    <a:pt x="402" y="74"/>
                  </a:lnTo>
                  <a:lnTo>
                    <a:pt x="420" y="69"/>
                  </a:lnTo>
                  <a:lnTo>
                    <a:pt x="440" y="65"/>
                  </a:lnTo>
                  <a:lnTo>
                    <a:pt x="459" y="61"/>
                  </a:lnTo>
                  <a:lnTo>
                    <a:pt x="478" y="59"/>
                  </a:lnTo>
                  <a:lnTo>
                    <a:pt x="498" y="56"/>
                  </a:lnTo>
                  <a:lnTo>
                    <a:pt x="518" y="55"/>
                  </a:lnTo>
                  <a:lnTo>
                    <a:pt x="537" y="55"/>
                  </a:lnTo>
                  <a:lnTo>
                    <a:pt x="558" y="55"/>
                  </a:lnTo>
                  <a:lnTo>
                    <a:pt x="577" y="56"/>
                  </a:lnTo>
                  <a:lnTo>
                    <a:pt x="596" y="58"/>
                  </a:lnTo>
                  <a:lnTo>
                    <a:pt x="616" y="60"/>
                  </a:lnTo>
                  <a:lnTo>
                    <a:pt x="635" y="64"/>
                  </a:lnTo>
                  <a:lnTo>
                    <a:pt x="654" y="68"/>
                  </a:lnTo>
                  <a:lnTo>
                    <a:pt x="674" y="73"/>
                  </a:lnTo>
                  <a:lnTo>
                    <a:pt x="693" y="79"/>
                  </a:lnTo>
                  <a:lnTo>
                    <a:pt x="712" y="86"/>
                  </a:lnTo>
                  <a:lnTo>
                    <a:pt x="731" y="93"/>
                  </a:lnTo>
                  <a:lnTo>
                    <a:pt x="749" y="102"/>
                  </a:lnTo>
                  <a:lnTo>
                    <a:pt x="767" y="111"/>
                  </a:lnTo>
                  <a:lnTo>
                    <a:pt x="785" y="121"/>
                  </a:lnTo>
                  <a:lnTo>
                    <a:pt x="814" y="75"/>
                  </a:lnTo>
                  <a:lnTo>
                    <a:pt x="814" y="75"/>
                  </a:lnTo>
                  <a:lnTo>
                    <a:pt x="795" y="64"/>
                  </a:lnTo>
                  <a:lnTo>
                    <a:pt x="774" y="54"/>
                  </a:lnTo>
                  <a:lnTo>
                    <a:pt x="754" y="45"/>
                  </a:lnTo>
                  <a:lnTo>
                    <a:pt x="734" y="36"/>
                  </a:lnTo>
                  <a:lnTo>
                    <a:pt x="712" y="28"/>
                  </a:lnTo>
                  <a:lnTo>
                    <a:pt x="691" y="22"/>
                  </a:lnTo>
                  <a:lnTo>
                    <a:pt x="670" y="15"/>
                  </a:lnTo>
                  <a:lnTo>
                    <a:pt x="648" y="12"/>
                  </a:lnTo>
                  <a:lnTo>
                    <a:pt x="626" y="7"/>
                  </a:lnTo>
                  <a:lnTo>
                    <a:pt x="605" y="4"/>
                  </a:lnTo>
                  <a:lnTo>
                    <a:pt x="582" y="1"/>
                  </a:lnTo>
                  <a:lnTo>
                    <a:pt x="560" y="0"/>
                  </a:lnTo>
                  <a:lnTo>
                    <a:pt x="538" y="0"/>
                  </a:lnTo>
                  <a:lnTo>
                    <a:pt x="517" y="0"/>
                  </a:lnTo>
                  <a:lnTo>
                    <a:pt x="495" y="1"/>
                  </a:lnTo>
                  <a:lnTo>
                    <a:pt x="473" y="4"/>
                  </a:lnTo>
                  <a:lnTo>
                    <a:pt x="450" y="8"/>
                  </a:lnTo>
                  <a:lnTo>
                    <a:pt x="430" y="12"/>
                  </a:lnTo>
                  <a:lnTo>
                    <a:pt x="408" y="17"/>
                  </a:lnTo>
                  <a:lnTo>
                    <a:pt x="387" y="22"/>
                  </a:lnTo>
                  <a:lnTo>
                    <a:pt x="366" y="28"/>
                  </a:lnTo>
                  <a:lnTo>
                    <a:pt x="345" y="36"/>
                  </a:lnTo>
                  <a:lnTo>
                    <a:pt x="324" y="45"/>
                  </a:lnTo>
                  <a:lnTo>
                    <a:pt x="304" y="54"/>
                  </a:lnTo>
                  <a:lnTo>
                    <a:pt x="285" y="64"/>
                  </a:lnTo>
                  <a:lnTo>
                    <a:pt x="265" y="74"/>
                  </a:lnTo>
                  <a:lnTo>
                    <a:pt x="246" y="86"/>
                  </a:lnTo>
                  <a:lnTo>
                    <a:pt x="227" y="98"/>
                  </a:lnTo>
                  <a:lnTo>
                    <a:pt x="209" y="112"/>
                  </a:lnTo>
                  <a:lnTo>
                    <a:pt x="192" y="126"/>
                  </a:lnTo>
                  <a:lnTo>
                    <a:pt x="175" y="142"/>
                  </a:lnTo>
                  <a:lnTo>
                    <a:pt x="158" y="157"/>
                  </a:lnTo>
                  <a:lnTo>
                    <a:pt x="158" y="157"/>
                  </a:lnTo>
                  <a:lnTo>
                    <a:pt x="139" y="177"/>
                  </a:lnTo>
                  <a:lnTo>
                    <a:pt x="121" y="197"/>
                  </a:lnTo>
                  <a:lnTo>
                    <a:pt x="106" y="218"/>
                  </a:lnTo>
                  <a:lnTo>
                    <a:pt x="91" y="240"/>
                  </a:lnTo>
                  <a:lnTo>
                    <a:pt x="77" y="262"/>
                  </a:lnTo>
                  <a:lnTo>
                    <a:pt x="63" y="285"/>
                  </a:lnTo>
                  <a:lnTo>
                    <a:pt x="51" y="308"/>
                  </a:lnTo>
                  <a:lnTo>
                    <a:pt x="41" y="332"/>
                  </a:lnTo>
                  <a:lnTo>
                    <a:pt x="31" y="356"/>
                  </a:lnTo>
                  <a:lnTo>
                    <a:pt x="23" y="381"/>
                  </a:lnTo>
                  <a:lnTo>
                    <a:pt x="16" y="407"/>
                  </a:lnTo>
                  <a:lnTo>
                    <a:pt x="10" y="433"/>
                  </a:lnTo>
                  <a:lnTo>
                    <a:pt x="5" y="458"/>
                  </a:lnTo>
                  <a:lnTo>
                    <a:pt x="3" y="485"/>
                  </a:lnTo>
                  <a:lnTo>
                    <a:pt x="0" y="512"/>
                  </a:lnTo>
                  <a:lnTo>
                    <a:pt x="0" y="538"/>
                  </a:lnTo>
                  <a:lnTo>
                    <a:pt x="0" y="538"/>
                  </a:lnTo>
                  <a:lnTo>
                    <a:pt x="0" y="565"/>
                  </a:lnTo>
                  <a:lnTo>
                    <a:pt x="3" y="592"/>
                  </a:lnTo>
                  <a:lnTo>
                    <a:pt x="5" y="619"/>
                  </a:lnTo>
                  <a:lnTo>
                    <a:pt x="10" y="644"/>
                  </a:lnTo>
                  <a:lnTo>
                    <a:pt x="16" y="670"/>
                  </a:lnTo>
                  <a:lnTo>
                    <a:pt x="23" y="695"/>
                  </a:lnTo>
                  <a:lnTo>
                    <a:pt x="31" y="719"/>
                  </a:lnTo>
                  <a:lnTo>
                    <a:pt x="41" y="745"/>
                  </a:lnTo>
                  <a:lnTo>
                    <a:pt x="51" y="768"/>
                  </a:lnTo>
                  <a:lnTo>
                    <a:pt x="63" y="792"/>
                  </a:lnTo>
                  <a:lnTo>
                    <a:pt x="77" y="815"/>
                  </a:lnTo>
                  <a:lnTo>
                    <a:pt x="91" y="837"/>
                  </a:lnTo>
                  <a:lnTo>
                    <a:pt x="106" y="858"/>
                  </a:lnTo>
                  <a:lnTo>
                    <a:pt x="121" y="879"/>
                  </a:lnTo>
                  <a:lnTo>
                    <a:pt x="139" y="899"/>
                  </a:lnTo>
                  <a:lnTo>
                    <a:pt x="158" y="920"/>
                  </a:lnTo>
                  <a:lnTo>
                    <a:pt x="158" y="920"/>
                  </a:lnTo>
                  <a:lnTo>
                    <a:pt x="177" y="938"/>
                  </a:lnTo>
                  <a:lnTo>
                    <a:pt x="198" y="955"/>
                  </a:lnTo>
                  <a:lnTo>
                    <a:pt x="218" y="972"/>
                  </a:lnTo>
                  <a:lnTo>
                    <a:pt x="240" y="987"/>
                  </a:lnTo>
                  <a:lnTo>
                    <a:pt x="262" y="1001"/>
                  </a:lnTo>
                  <a:lnTo>
                    <a:pt x="285" y="1014"/>
                  </a:lnTo>
                  <a:lnTo>
                    <a:pt x="309" y="1026"/>
                  </a:lnTo>
                  <a:lnTo>
                    <a:pt x="332" y="1036"/>
                  </a:lnTo>
                  <a:lnTo>
                    <a:pt x="357" y="1046"/>
                  </a:lnTo>
                  <a:lnTo>
                    <a:pt x="382" y="1054"/>
                  </a:lnTo>
                  <a:lnTo>
                    <a:pt x="407" y="1061"/>
                  </a:lnTo>
                  <a:lnTo>
                    <a:pt x="433" y="1066"/>
                  </a:lnTo>
                  <a:lnTo>
                    <a:pt x="459" y="1071"/>
                  </a:lnTo>
                  <a:lnTo>
                    <a:pt x="485" y="1074"/>
                  </a:lnTo>
                  <a:lnTo>
                    <a:pt x="512" y="1077"/>
                  </a:lnTo>
                  <a:lnTo>
                    <a:pt x="538" y="1077"/>
                  </a:lnTo>
                  <a:lnTo>
                    <a:pt x="538" y="1077"/>
                  </a:lnTo>
                  <a:lnTo>
                    <a:pt x="565" y="1077"/>
                  </a:lnTo>
                  <a:lnTo>
                    <a:pt x="592" y="1074"/>
                  </a:lnTo>
                  <a:lnTo>
                    <a:pt x="619" y="1071"/>
                  </a:lnTo>
                  <a:lnTo>
                    <a:pt x="644" y="1066"/>
                  </a:lnTo>
                  <a:lnTo>
                    <a:pt x="670" y="1061"/>
                  </a:lnTo>
                  <a:lnTo>
                    <a:pt x="695" y="1054"/>
                  </a:lnTo>
                  <a:lnTo>
                    <a:pt x="721" y="1046"/>
                  </a:lnTo>
                  <a:lnTo>
                    <a:pt x="745" y="1036"/>
                  </a:lnTo>
                  <a:lnTo>
                    <a:pt x="769" y="1026"/>
                  </a:lnTo>
                  <a:lnTo>
                    <a:pt x="792" y="1014"/>
                  </a:lnTo>
                  <a:lnTo>
                    <a:pt x="815" y="1001"/>
                  </a:lnTo>
                  <a:lnTo>
                    <a:pt x="837" y="987"/>
                  </a:lnTo>
                  <a:lnTo>
                    <a:pt x="859" y="972"/>
                  </a:lnTo>
                  <a:lnTo>
                    <a:pt x="880" y="955"/>
                  </a:lnTo>
                  <a:lnTo>
                    <a:pt x="901" y="938"/>
                  </a:lnTo>
                  <a:lnTo>
                    <a:pt x="920" y="920"/>
                  </a:lnTo>
                  <a:lnTo>
                    <a:pt x="920" y="920"/>
                  </a:lnTo>
                  <a:lnTo>
                    <a:pt x="935" y="903"/>
                  </a:lnTo>
                  <a:lnTo>
                    <a:pt x="950" y="885"/>
                  </a:lnTo>
                  <a:lnTo>
                    <a:pt x="964" y="867"/>
                  </a:lnTo>
                  <a:lnTo>
                    <a:pt x="978" y="850"/>
                  </a:lnTo>
                  <a:lnTo>
                    <a:pt x="991" y="830"/>
                  </a:lnTo>
                  <a:lnTo>
                    <a:pt x="1003" y="811"/>
                  </a:lnTo>
                  <a:lnTo>
                    <a:pt x="1013" y="792"/>
                  </a:lnTo>
                  <a:lnTo>
                    <a:pt x="1023" y="773"/>
                  </a:lnTo>
                  <a:lnTo>
                    <a:pt x="1032" y="753"/>
                  </a:lnTo>
                  <a:lnTo>
                    <a:pt x="1041" y="732"/>
                  </a:lnTo>
                  <a:lnTo>
                    <a:pt x="1049" y="711"/>
                  </a:lnTo>
                  <a:lnTo>
                    <a:pt x="1055" y="690"/>
                  </a:lnTo>
                  <a:lnTo>
                    <a:pt x="1060" y="668"/>
                  </a:lnTo>
                  <a:lnTo>
                    <a:pt x="1065" y="648"/>
                  </a:lnTo>
                  <a:lnTo>
                    <a:pt x="1069" y="626"/>
                  </a:lnTo>
                  <a:lnTo>
                    <a:pt x="1073" y="605"/>
                  </a:lnTo>
                  <a:lnTo>
                    <a:pt x="1075" y="582"/>
                  </a:lnTo>
                  <a:lnTo>
                    <a:pt x="1077" y="560"/>
                  </a:lnTo>
                  <a:lnTo>
                    <a:pt x="1077" y="538"/>
                  </a:lnTo>
                  <a:lnTo>
                    <a:pt x="1077" y="517"/>
                  </a:lnTo>
                  <a:lnTo>
                    <a:pt x="1075" y="495"/>
                  </a:lnTo>
                  <a:lnTo>
                    <a:pt x="1073" y="472"/>
                  </a:lnTo>
                  <a:lnTo>
                    <a:pt x="1070" y="450"/>
                  </a:lnTo>
                  <a:lnTo>
                    <a:pt x="1066" y="429"/>
                  </a:lnTo>
                  <a:lnTo>
                    <a:pt x="1061" y="407"/>
                  </a:lnTo>
                  <a:lnTo>
                    <a:pt x="1055" y="385"/>
                  </a:lnTo>
                  <a:lnTo>
                    <a:pt x="1049" y="365"/>
                  </a:lnTo>
                  <a:lnTo>
                    <a:pt x="1041" y="343"/>
                  </a:lnTo>
                  <a:lnTo>
                    <a:pt x="1032" y="323"/>
                  </a:lnTo>
                  <a:lnTo>
                    <a:pt x="1023" y="302"/>
                  </a:lnTo>
                  <a:lnTo>
                    <a:pt x="1013" y="282"/>
                  </a:lnTo>
                  <a:lnTo>
                    <a:pt x="1001" y="263"/>
                  </a:lnTo>
                  <a:lnTo>
                    <a:pt x="1001" y="263"/>
                  </a:lnTo>
                  <a:close/>
                </a:path>
              </a:pathLst>
            </a:custGeom>
            <a:solidFill>
              <a:srgbClr val="3D4F5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solidFill>
                  <a:srgbClr val="333D47"/>
                </a:solidFill>
              </a:endParaRPr>
            </a:p>
          </p:txBody>
        </p:sp>
        <p:sp>
          <p:nvSpPr>
            <p:cNvPr id="15" name="Freeform 6"/>
            <p:cNvSpPr>
              <a:spLocks noEditPoints="1"/>
            </p:cNvSpPr>
            <p:nvPr userDrawn="1"/>
          </p:nvSpPr>
          <p:spPr bwMode="auto">
            <a:xfrm>
              <a:off x="13019088" y="3194051"/>
              <a:ext cx="1230313" cy="425450"/>
            </a:xfrm>
            <a:custGeom>
              <a:avLst/>
              <a:gdLst>
                <a:gd name="T0" fmla="*/ 171 w 775"/>
                <a:gd name="T1" fmla="*/ 143 h 268"/>
                <a:gd name="T2" fmla="*/ 146 w 775"/>
                <a:gd name="T3" fmla="*/ 178 h 268"/>
                <a:gd name="T4" fmla="*/ 100 w 775"/>
                <a:gd name="T5" fmla="*/ 194 h 268"/>
                <a:gd name="T6" fmla="*/ 55 w 775"/>
                <a:gd name="T7" fmla="*/ 189 h 268"/>
                <a:gd name="T8" fmla="*/ 19 w 775"/>
                <a:gd name="T9" fmla="*/ 165 h 268"/>
                <a:gd name="T10" fmla="*/ 1 w 775"/>
                <a:gd name="T11" fmla="*/ 116 h 268"/>
                <a:gd name="T12" fmla="*/ 4 w 775"/>
                <a:gd name="T13" fmla="*/ 62 h 268"/>
                <a:gd name="T14" fmla="*/ 25 w 775"/>
                <a:gd name="T15" fmla="*/ 22 h 268"/>
                <a:gd name="T16" fmla="*/ 61 w 775"/>
                <a:gd name="T17" fmla="*/ 4 h 268"/>
                <a:gd name="T18" fmla="*/ 116 w 775"/>
                <a:gd name="T19" fmla="*/ 4 h 268"/>
                <a:gd name="T20" fmla="*/ 151 w 775"/>
                <a:gd name="T21" fmla="*/ 22 h 268"/>
                <a:gd name="T22" fmla="*/ 173 w 775"/>
                <a:gd name="T23" fmla="*/ 62 h 268"/>
                <a:gd name="T24" fmla="*/ 136 w 775"/>
                <a:gd name="T25" fmla="*/ 97 h 268"/>
                <a:gd name="T26" fmla="*/ 126 w 775"/>
                <a:gd name="T27" fmla="*/ 57 h 268"/>
                <a:gd name="T28" fmla="*/ 89 w 775"/>
                <a:gd name="T29" fmla="*/ 41 h 268"/>
                <a:gd name="T30" fmla="*/ 46 w 775"/>
                <a:gd name="T31" fmla="*/ 65 h 268"/>
                <a:gd name="T32" fmla="*/ 42 w 775"/>
                <a:gd name="T33" fmla="*/ 113 h 268"/>
                <a:gd name="T34" fmla="*/ 69 w 775"/>
                <a:gd name="T35" fmla="*/ 151 h 268"/>
                <a:gd name="T36" fmla="*/ 109 w 775"/>
                <a:gd name="T37" fmla="*/ 151 h 268"/>
                <a:gd name="T38" fmla="*/ 135 w 775"/>
                <a:gd name="T39" fmla="*/ 113 h 268"/>
                <a:gd name="T40" fmla="*/ 236 w 775"/>
                <a:gd name="T41" fmla="*/ 11 h 268"/>
                <a:gd name="T42" fmla="*/ 303 w 775"/>
                <a:gd name="T43" fmla="*/ 2 h 268"/>
                <a:gd name="T44" fmla="*/ 343 w 775"/>
                <a:gd name="T45" fmla="*/ 17 h 268"/>
                <a:gd name="T46" fmla="*/ 368 w 775"/>
                <a:gd name="T47" fmla="*/ 53 h 268"/>
                <a:gd name="T48" fmla="*/ 375 w 775"/>
                <a:gd name="T49" fmla="*/ 97 h 268"/>
                <a:gd name="T50" fmla="*/ 361 w 775"/>
                <a:gd name="T51" fmla="*/ 159 h 268"/>
                <a:gd name="T52" fmla="*/ 329 w 775"/>
                <a:gd name="T53" fmla="*/ 187 h 268"/>
                <a:gd name="T54" fmla="*/ 285 w 775"/>
                <a:gd name="T55" fmla="*/ 194 h 268"/>
                <a:gd name="T56" fmla="*/ 211 w 775"/>
                <a:gd name="T57" fmla="*/ 20 h 268"/>
                <a:gd name="T58" fmla="*/ 329 w 775"/>
                <a:gd name="T59" fmla="*/ 64 h 268"/>
                <a:gd name="T60" fmla="*/ 285 w 775"/>
                <a:gd name="T61" fmla="*/ 41 h 268"/>
                <a:gd name="T62" fmla="*/ 252 w 775"/>
                <a:gd name="T63" fmla="*/ 48 h 268"/>
                <a:gd name="T64" fmla="*/ 285 w 775"/>
                <a:gd name="T65" fmla="*/ 153 h 268"/>
                <a:gd name="T66" fmla="*/ 329 w 775"/>
                <a:gd name="T67" fmla="*/ 131 h 268"/>
                <a:gd name="T68" fmla="*/ 447 w 775"/>
                <a:gd name="T69" fmla="*/ 114 h 268"/>
                <a:gd name="T70" fmla="*/ 465 w 775"/>
                <a:gd name="T71" fmla="*/ 146 h 268"/>
                <a:gd name="T72" fmla="*/ 497 w 775"/>
                <a:gd name="T73" fmla="*/ 155 h 268"/>
                <a:gd name="T74" fmla="*/ 560 w 775"/>
                <a:gd name="T75" fmla="*/ 182 h 268"/>
                <a:gd name="T76" fmla="*/ 493 w 775"/>
                <a:gd name="T77" fmla="*/ 194 h 268"/>
                <a:gd name="T78" fmla="*/ 451 w 775"/>
                <a:gd name="T79" fmla="*/ 185 h 268"/>
                <a:gd name="T80" fmla="*/ 418 w 775"/>
                <a:gd name="T81" fmla="*/ 157 h 268"/>
                <a:gd name="T82" fmla="*/ 404 w 775"/>
                <a:gd name="T83" fmla="*/ 97 h 268"/>
                <a:gd name="T84" fmla="*/ 410 w 775"/>
                <a:gd name="T85" fmla="*/ 54 h 268"/>
                <a:gd name="T86" fmla="*/ 435 w 775"/>
                <a:gd name="T87" fmla="*/ 18 h 268"/>
                <a:gd name="T88" fmla="*/ 474 w 775"/>
                <a:gd name="T89" fmla="*/ 2 h 268"/>
                <a:gd name="T90" fmla="*/ 528 w 775"/>
                <a:gd name="T91" fmla="*/ 7 h 268"/>
                <a:gd name="T92" fmla="*/ 561 w 775"/>
                <a:gd name="T93" fmla="*/ 30 h 268"/>
                <a:gd name="T94" fmla="*/ 579 w 775"/>
                <a:gd name="T95" fmla="*/ 74 h 268"/>
                <a:gd name="T96" fmla="*/ 447 w 775"/>
                <a:gd name="T97" fmla="*/ 114 h 268"/>
                <a:gd name="T98" fmla="*/ 533 w 775"/>
                <a:gd name="T99" fmla="*/ 63 h 268"/>
                <a:gd name="T100" fmla="*/ 502 w 775"/>
                <a:gd name="T101" fmla="*/ 43 h 268"/>
                <a:gd name="T102" fmla="*/ 466 w 775"/>
                <a:gd name="T103" fmla="*/ 48 h 268"/>
                <a:gd name="T104" fmla="*/ 449 w 775"/>
                <a:gd name="T105" fmla="*/ 77 h 268"/>
                <a:gd name="T106" fmla="*/ 614 w 775"/>
                <a:gd name="T107" fmla="*/ 20 h 268"/>
                <a:gd name="T108" fmla="*/ 688 w 775"/>
                <a:gd name="T109" fmla="*/ 0 h 268"/>
                <a:gd name="T110" fmla="*/ 730 w 775"/>
                <a:gd name="T111" fmla="*/ 9 h 268"/>
                <a:gd name="T112" fmla="*/ 761 w 775"/>
                <a:gd name="T113" fmla="*/ 36 h 268"/>
                <a:gd name="T114" fmla="*/ 774 w 775"/>
                <a:gd name="T115" fmla="*/ 85 h 268"/>
                <a:gd name="T116" fmla="*/ 734 w 775"/>
                <a:gd name="T117" fmla="*/ 97 h 268"/>
                <a:gd name="T118" fmla="*/ 718 w 775"/>
                <a:gd name="T119" fmla="*/ 50 h 268"/>
                <a:gd name="T120" fmla="*/ 679 w 775"/>
                <a:gd name="T121" fmla="*/ 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5" h="268">
                  <a:moveTo>
                    <a:pt x="177" y="97"/>
                  </a:moveTo>
                  <a:lnTo>
                    <a:pt x="177" y="97"/>
                  </a:lnTo>
                  <a:lnTo>
                    <a:pt x="176" y="116"/>
                  </a:lnTo>
                  <a:lnTo>
                    <a:pt x="173" y="134"/>
                  </a:lnTo>
                  <a:lnTo>
                    <a:pt x="171" y="143"/>
                  </a:lnTo>
                  <a:lnTo>
                    <a:pt x="167" y="151"/>
                  </a:lnTo>
                  <a:lnTo>
                    <a:pt x="163" y="159"/>
                  </a:lnTo>
                  <a:lnTo>
                    <a:pt x="159" y="165"/>
                  </a:lnTo>
                  <a:lnTo>
                    <a:pt x="153" y="171"/>
                  </a:lnTo>
                  <a:lnTo>
                    <a:pt x="146" y="178"/>
                  </a:lnTo>
                  <a:lnTo>
                    <a:pt x="140" y="183"/>
                  </a:lnTo>
                  <a:lnTo>
                    <a:pt x="131" y="187"/>
                  </a:lnTo>
                  <a:lnTo>
                    <a:pt x="122" y="189"/>
                  </a:lnTo>
                  <a:lnTo>
                    <a:pt x="112" y="192"/>
                  </a:lnTo>
                  <a:lnTo>
                    <a:pt x="100" y="194"/>
                  </a:lnTo>
                  <a:lnTo>
                    <a:pt x="89" y="194"/>
                  </a:lnTo>
                  <a:lnTo>
                    <a:pt x="89" y="194"/>
                  </a:lnTo>
                  <a:lnTo>
                    <a:pt x="76" y="194"/>
                  </a:lnTo>
                  <a:lnTo>
                    <a:pt x="65" y="192"/>
                  </a:lnTo>
                  <a:lnTo>
                    <a:pt x="55" y="189"/>
                  </a:lnTo>
                  <a:lnTo>
                    <a:pt x="46" y="187"/>
                  </a:lnTo>
                  <a:lnTo>
                    <a:pt x="38" y="183"/>
                  </a:lnTo>
                  <a:lnTo>
                    <a:pt x="30" y="178"/>
                  </a:lnTo>
                  <a:lnTo>
                    <a:pt x="24" y="171"/>
                  </a:lnTo>
                  <a:lnTo>
                    <a:pt x="19" y="165"/>
                  </a:lnTo>
                  <a:lnTo>
                    <a:pt x="14" y="159"/>
                  </a:lnTo>
                  <a:lnTo>
                    <a:pt x="10" y="151"/>
                  </a:lnTo>
                  <a:lnTo>
                    <a:pt x="6" y="143"/>
                  </a:lnTo>
                  <a:lnTo>
                    <a:pt x="5" y="134"/>
                  </a:lnTo>
                  <a:lnTo>
                    <a:pt x="1" y="116"/>
                  </a:lnTo>
                  <a:lnTo>
                    <a:pt x="0" y="97"/>
                  </a:lnTo>
                  <a:lnTo>
                    <a:pt x="0" y="97"/>
                  </a:lnTo>
                  <a:lnTo>
                    <a:pt x="1" y="85"/>
                  </a:lnTo>
                  <a:lnTo>
                    <a:pt x="2" y="73"/>
                  </a:lnTo>
                  <a:lnTo>
                    <a:pt x="4" y="62"/>
                  </a:lnTo>
                  <a:lnTo>
                    <a:pt x="6" y="53"/>
                  </a:lnTo>
                  <a:lnTo>
                    <a:pt x="10" y="44"/>
                  </a:lnTo>
                  <a:lnTo>
                    <a:pt x="15" y="36"/>
                  </a:lnTo>
                  <a:lnTo>
                    <a:pt x="19" y="28"/>
                  </a:lnTo>
                  <a:lnTo>
                    <a:pt x="25" y="22"/>
                  </a:lnTo>
                  <a:lnTo>
                    <a:pt x="32" y="17"/>
                  </a:lnTo>
                  <a:lnTo>
                    <a:pt x="38" y="13"/>
                  </a:lnTo>
                  <a:lnTo>
                    <a:pt x="46" y="9"/>
                  </a:lnTo>
                  <a:lnTo>
                    <a:pt x="53" y="6"/>
                  </a:lnTo>
                  <a:lnTo>
                    <a:pt x="61" y="4"/>
                  </a:lnTo>
                  <a:lnTo>
                    <a:pt x="70" y="2"/>
                  </a:lnTo>
                  <a:lnTo>
                    <a:pt x="89" y="0"/>
                  </a:lnTo>
                  <a:lnTo>
                    <a:pt x="89" y="0"/>
                  </a:lnTo>
                  <a:lnTo>
                    <a:pt x="107" y="2"/>
                  </a:lnTo>
                  <a:lnTo>
                    <a:pt x="116" y="4"/>
                  </a:lnTo>
                  <a:lnTo>
                    <a:pt x="125" y="6"/>
                  </a:lnTo>
                  <a:lnTo>
                    <a:pt x="132" y="9"/>
                  </a:lnTo>
                  <a:lnTo>
                    <a:pt x="139" y="13"/>
                  </a:lnTo>
                  <a:lnTo>
                    <a:pt x="146" y="17"/>
                  </a:lnTo>
                  <a:lnTo>
                    <a:pt x="151" y="22"/>
                  </a:lnTo>
                  <a:lnTo>
                    <a:pt x="158" y="28"/>
                  </a:lnTo>
                  <a:lnTo>
                    <a:pt x="163" y="36"/>
                  </a:lnTo>
                  <a:lnTo>
                    <a:pt x="167" y="44"/>
                  </a:lnTo>
                  <a:lnTo>
                    <a:pt x="171" y="53"/>
                  </a:lnTo>
                  <a:lnTo>
                    <a:pt x="173" y="62"/>
                  </a:lnTo>
                  <a:lnTo>
                    <a:pt x="174" y="73"/>
                  </a:lnTo>
                  <a:lnTo>
                    <a:pt x="176" y="85"/>
                  </a:lnTo>
                  <a:lnTo>
                    <a:pt x="177" y="97"/>
                  </a:lnTo>
                  <a:lnTo>
                    <a:pt x="177" y="97"/>
                  </a:lnTo>
                  <a:close/>
                  <a:moveTo>
                    <a:pt x="136" y="97"/>
                  </a:moveTo>
                  <a:lnTo>
                    <a:pt x="136" y="97"/>
                  </a:lnTo>
                  <a:lnTo>
                    <a:pt x="135" y="86"/>
                  </a:lnTo>
                  <a:lnTo>
                    <a:pt x="134" y="74"/>
                  </a:lnTo>
                  <a:lnTo>
                    <a:pt x="131" y="65"/>
                  </a:lnTo>
                  <a:lnTo>
                    <a:pt x="126" y="57"/>
                  </a:lnTo>
                  <a:lnTo>
                    <a:pt x="121" y="50"/>
                  </a:lnTo>
                  <a:lnTo>
                    <a:pt x="112" y="46"/>
                  </a:lnTo>
                  <a:lnTo>
                    <a:pt x="102" y="43"/>
                  </a:lnTo>
                  <a:lnTo>
                    <a:pt x="89" y="41"/>
                  </a:lnTo>
                  <a:lnTo>
                    <a:pt x="89" y="41"/>
                  </a:lnTo>
                  <a:lnTo>
                    <a:pt x="75" y="43"/>
                  </a:lnTo>
                  <a:lnTo>
                    <a:pt x="65" y="46"/>
                  </a:lnTo>
                  <a:lnTo>
                    <a:pt x="57" y="50"/>
                  </a:lnTo>
                  <a:lnTo>
                    <a:pt x="51" y="57"/>
                  </a:lnTo>
                  <a:lnTo>
                    <a:pt x="46" y="65"/>
                  </a:lnTo>
                  <a:lnTo>
                    <a:pt x="43" y="74"/>
                  </a:lnTo>
                  <a:lnTo>
                    <a:pt x="42" y="86"/>
                  </a:lnTo>
                  <a:lnTo>
                    <a:pt x="41" y="97"/>
                  </a:lnTo>
                  <a:lnTo>
                    <a:pt x="41" y="97"/>
                  </a:lnTo>
                  <a:lnTo>
                    <a:pt x="42" y="113"/>
                  </a:lnTo>
                  <a:lnTo>
                    <a:pt x="44" y="124"/>
                  </a:lnTo>
                  <a:lnTo>
                    <a:pt x="48" y="134"/>
                  </a:lnTo>
                  <a:lnTo>
                    <a:pt x="53" y="142"/>
                  </a:lnTo>
                  <a:lnTo>
                    <a:pt x="60" y="147"/>
                  </a:lnTo>
                  <a:lnTo>
                    <a:pt x="69" y="151"/>
                  </a:lnTo>
                  <a:lnTo>
                    <a:pt x="77" y="152"/>
                  </a:lnTo>
                  <a:lnTo>
                    <a:pt x="89" y="153"/>
                  </a:lnTo>
                  <a:lnTo>
                    <a:pt x="89" y="153"/>
                  </a:lnTo>
                  <a:lnTo>
                    <a:pt x="99" y="152"/>
                  </a:lnTo>
                  <a:lnTo>
                    <a:pt x="109" y="151"/>
                  </a:lnTo>
                  <a:lnTo>
                    <a:pt x="117" y="147"/>
                  </a:lnTo>
                  <a:lnTo>
                    <a:pt x="123" y="142"/>
                  </a:lnTo>
                  <a:lnTo>
                    <a:pt x="129" y="134"/>
                  </a:lnTo>
                  <a:lnTo>
                    <a:pt x="132" y="124"/>
                  </a:lnTo>
                  <a:lnTo>
                    <a:pt x="135" y="113"/>
                  </a:lnTo>
                  <a:lnTo>
                    <a:pt x="136" y="97"/>
                  </a:lnTo>
                  <a:lnTo>
                    <a:pt x="136" y="97"/>
                  </a:lnTo>
                  <a:close/>
                  <a:moveTo>
                    <a:pt x="211" y="20"/>
                  </a:moveTo>
                  <a:lnTo>
                    <a:pt x="211" y="20"/>
                  </a:lnTo>
                  <a:lnTo>
                    <a:pt x="236" y="11"/>
                  </a:lnTo>
                  <a:lnTo>
                    <a:pt x="257" y="4"/>
                  </a:lnTo>
                  <a:lnTo>
                    <a:pt x="274" y="2"/>
                  </a:lnTo>
                  <a:lnTo>
                    <a:pt x="285" y="0"/>
                  </a:lnTo>
                  <a:lnTo>
                    <a:pt x="285" y="0"/>
                  </a:lnTo>
                  <a:lnTo>
                    <a:pt x="303" y="2"/>
                  </a:lnTo>
                  <a:lnTo>
                    <a:pt x="312" y="4"/>
                  </a:lnTo>
                  <a:lnTo>
                    <a:pt x="321" y="6"/>
                  </a:lnTo>
                  <a:lnTo>
                    <a:pt x="329" y="9"/>
                  </a:lnTo>
                  <a:lnTo>
                    <a:pt x="336" y="13"/>
                  </a:lnTo>
                  <a:lnTo>
                    <a:pt x="343" y="17"/>
                  </a:lnTo>
                  <a:lnTo>
                    <a:pt x="349" y="22"/>
                  </a:lnTo>
                  <a:lnTo>
                    <a:pt x="354" y="28"/>
                  </a:lnTo>
                  <a:lnTo>
                    <a:pt x="359" y="36"/>
                  </a:lnTo>
                  <a:lnTo>
                    <a:pt x="364" y="44"/>
                  </a:lnTo>
                  <a:lnTo>
                    <a:pt x="368" y="53"/>
                  </a:lnTo>
                  <a:lnTo>
                    <a:pt x="371" y="62"/>
                  </a:lnTo>
                  <a:lnTo>
                    <a:pt x="373" y="73"/>
                  </a:lnTo>
                  <a:lnTo>
                    <a:pt x="375" y="85"/>
                  </a:lnTo>
                  <a:lnTo>
                    <a:pt x="375" y="97"/>
                  </a:lnTo>
                  <a:lnTo>
                    <a:pt x="375" y="97"/>
                  </a:lnTo>
                  <a:lnTo>
                    <a:pt x="373" y="116"/>
                  </a:lnTo>
                  <a:lnTo>
                    <a:pt x="371" y="134"/>
                  </a:lnTo>
                  <a:lnTo>
                    <a:pt x="368" y="143"/>
                  </a:lnTo>
                  <a:lnTo>
                    <a:pt x="364" y="151"/>
                  </a:lnTo>
                  <a:lnTo>
                    <a:pt x="361" y="159"/>
                  </a:lnTo>
                  <a:lnTo>
                    <a:pt x="356" y="165"/>
                  </a:lnTo>
                  <a:lnTo>
                    <a:pt x="350" y="171"/>
                  </a:lnTo>
                  <a:lnTo>
                    <a:pt x="344" y="178"/>
                  </a:lnTo>
                  <a:lnTo>
                    <a:pt x="336" y="183"/>
                  </a:lnTo>
                  <a:lnTo>
                    <a:pt x="329" y="187"/>
                  </a:lnTo>
                  <a:lnTo>
                    <a:pt x="319" y="189"/>
                  </a:lnTo>
                  <a:lnTo>
                    <a:pt x="308" y="192"/>
                  </a:lnTo>
                  <a:lnTo>
                    <a:pt x="297" y="194"/>
                  </a:lnTo>
                  <a:lnTo>
                    <a:pt x="285" y="194"/>
                  </a:lnTo>
                  <a:lnTo>
                    <a:pt x="285" y="194"/>
                  </a:lnTo>
                  <a:lnTo>
                    <a:pt x="268" y="193"/>
                  </a:lnTo>
                  <a:lnTo>
                    <a:pt x="252" y="190"/>
                  </a:lnTo>
                  <a:lnTo>
                    <a:pt x="252" y="262"/>
                  </a:lnTo>
                  <a:lnTo>
                    <a:pt x="211" y="268"/>
                  </a:lnTo>
                  <a:lnTo>
                    <a:pt x="211" y="20"/>
                  </a:lnTo>
                  <a:close/>
                  <a:moveTo>
                    <a:pt x="334" y="97"/>
                  </a:moveTo>
                  <a:lnTo>
                    <a:pt x="334" y="97"/>
                  </a:lnTo>
                  <a:lnTo>
                    <a:pt x="334" y="85"/>
                  </a:lnTo>
                  <a:lnTo>
                    <a:pt x="331" y="73"/>
                  </a:lnTo>
                  <a:lnTo>
                    <a:pt x="329" y="64"/>
                  </a:lnTo>
                  <a:lnTo>
                    <a:pt x="324" y="55"/>
                  </a:lnTo>
                  <a:lnTo>
                    <a:pt x="316" y="49"/>
                  </a:lnTo>
                  <a:lnTo>
                    <a:pt x="308" y="45"/>
                  </a:lnTo>
                  <a:lnTo>
                    <a:pt x="298" y="43"/>
                  </a:lnTo>
                  <a:lnTo>
                    <a:pt x="285" y="41"/>
                  </a:lnTo>
                  <a:lnTo>
                    <a:pt x="285" y="41"/>
                  </a:lnTo>
                  <a:lnTo>
                    <a:pt x="275" y="41"/>
                  </a:lnTo>
                  <a:lnTo>
                    <a:pt x="266" y="43"/>
                  </a:lnTo>
                  <a:lnTo>
                    <a:pt x="259" y="45"/>
                  </a:lnTo>
                  <a:lnTo>
                    <a:pt x="252" y="48"/>
                  </a:lnTo>
                  <a:lnTo>
                    <a:pt x="252" y="151"/>
                  </a:lnTo>
                  <a:lnTo>
                    <a:pt x="252" y="151"/>
                  </a:lnTo>
                  <a:lnTo>
                    <a:pt x="268" y="153"/>
                  </a:lnTo>
                  <a:lnTo>
                    <a:pt x="285" y="153"/>
                  </a:lnTo>
                  <a:lnTo>
                    <a:pt x="285" y="153"/>
                  </a:lnTo>
                  <a:lnTo>
                    <a:pt x="297" y="153"/>
                  </a:lnTo>
                  <a:lnTo>
                    <a:pt x="308" y="150"/>
                  </a:lnTo>
                  <a:lnTo>
                    <a:pt x="316" y="146"/>
                  </a:lnTo>
                  <a:lnTo>
                    <a:pt x="324" y="139"/>
                  </a:lnTo>
                  <a:lnTo>
                    <a:pt x="329" y="131"/>
                  </a:lnTo>
                  <a:lnTo>
                    <a:pt x="331" y="122"/>
                  </a:lnTo>
                  <a:lnTo>
                    <a:pt x="334" y="110"/>
                  </a:lnTo>
                  <a:lnTo>
                    <a:pt x="334" y="97"/>
                  </a:lnTo>
                  <a:lnTo>
                    <a:pt x="334" y="97"/>
                  </a:lnTo>
                  <a:close/>
                  <a:moveTo>
                    <a:pt x="447" y="114"/>
                  </a:moveTo>
                  <a:lnTo>
                    <a:pt x="447" y="114"/>
                  </a:lnTo>
                  <a:lnTo>
                    <a:pt x="451" y="124"/>
                  </a:lnTo>
                  <a:lnTo>
                    <a:pt x="455" y="133"/>
                  </a:lnTo>
                  <a:lnTo>
                    <a:pt x="460" y="141"/>
                  </a:lnTo>
                  <a:lnTo>
                    <a:pt x="465" y="146"/>
                  </a:lnTo>
                  <a:lnTo>
                    <a:pt x="473" y="150"/>
                  </a:lnTo>
                  <a:lnTo>
                    <a:pt x="481" y="152"/>
                  </a:lnTo>
                  <a:lnTo>
                    <a:pt x="488" y="155"/>
                  </a:lnTo>
                  <a:lnTo>
                    <a:pt x="497" y="155"/>
                  </a:lnTo>
                  <a:lnTo>
                    <a:pt x="497" y="155"/>
                  </a:lnTo>
                  <a:lnTo>
                    <a:pt x="511" y="153"/>
                  </a:lnTo>
                  <a:lnTo>
                    <a:pt x="526" y="151"/>
                  </a:lnTo>
                  <a:lnTo>
                    <a:pt x="543" y="148"/>
                  </a:lnTo>
                  <a:lnTo>
                    <a:pt x="560" y="143"/>
                  </a:lnTo>
                  <a:lnTo>
                    <a:pt x="560" y="182"/>
                  </a:lnTo>
                  <a:lnTo>
                    <a:pt x="560" y="182"/>
                  </a:lnTo>
                  <a:lnTo>
                    <a:pt x="543" y="188"/>
                  </a:lnTo>
                  <a:lnTo>
                    <a:pt x="526" y="190"/>
                  </a:lnTo>
                  <a:lnTo>
                    <a:pt x="510" y="193"/>
                  </a:lnTo>
                  <a:lnTo>
                    <a:pt x="493" y="194"/>
                  </a:lnTo>
                  <a:lnTo>
                    <a:pt x="493" y="194"/>
                  </a:lnTo>
                  <a:lnTo>
                    <a:pt x="482" y="193"/>
                  </a:lnTo>
                  <a:lnTo>
                    <a:pt x="470" y="192"/>
                  </a:lnTo>
                  <a:lnTo>
                    <a:pt x="460" y="189"/>
                  </a:lnTo>
                  <a:lnTo>
                    <a:pt x="451" y="185"/>
                  </a:lnTo>
                  <a:lnTo>
                    <a:pt x="442" y="182"/>
                  </a:lnTo>
                  <a:lnTo>
                    <a:pt x="435" y="176"/>
                  </a:lnTo>
                  <a:lnTo>
                    <a:pt x="428" y="171"/>
                  </a:lnTo>
                  <a:lnTo>
                    <a:pt x="423" y="165"/>
                  </a:lnTo>
                  <a:lnTo>
                    <a:pt x="418" y="157"/>
                  </a:lnTo>
                  <a:lnTo>
                    <a:pt x="414" y="151"/>
                  </a:lnTo>
                  <a:lnTo>
                    <a:pt x="410" y="142"/>
                  </a:lnTo>
                  <a:lnTo>
                    <a:pt x="408" y="134"/>
                  </a:lnTo>
                  <a:lnTo>
                    <a:pt x="405" y="116"/>
                  </a:lnTo>
                  <a:lnTo>
                    <a:pt x="404" y="97"/>
                  </a:lnTo>
                  <a:lnTo>
                    <a:pt x="404" y="97"/>
                  </a:lnTo>
                  <a:lnTo>
                    <a:pt x="404" y="86"/>
                  </a:lnTo>
                  <a:lnTo>
                    <a:pt x="405" y="74"/>
                  </a:lnTo>
                  <a:lnTo>
                    <a:pt x="408" y="63"/>
                  </a:lnTo>
                  <a:lnTo>
                    <a:pt x="410" y="54"/>
                  </a:lnTo>
                  <a:lnTo>
                    <a:pt x="414" y="45"/>
                  </a:lnTo>
                  <a:lnTo>
                    <a:pt x="418" y="37"/>
                  </a:lnTo>
                  <a:lnTo>
                    <a:pt x="423" y="30"/>
                  </a:lnTo>
                  <a:lnTo>
                    <a:pt x="429" y="23"/>
                  </a:lnTo>
                  <a:lnTo>
                    <a:pt x="435" y="18"/>
                  </a:lnTo>
                  <a:lnTo>
                    <a:pt x="442" y="13"/>
                  </a:lnTo>
                  <a:lnTo>
                    <a:pt x="449" y="9"/>
                  </a:lnTo>
                  <a:lnTo>
                    <a:pt x="456" y="7"/>
                  </a:lnTo>
                  <a:lnTo>
                    <a:pt x="465" y="4"/>
                  </a:lnTo>
                  <a:lnTo>
                    <a:pt x="474" y="2"/>
                  </a:lnTo>
                  <a:lnTo>
                    <a:pt x="492" y="0"/>
                  </a:lnTo>
                  <a:lnTo>
                    <a:pt x="492" y="0"/>
                  </a:lnTo>
                  <a:lnTo>
                    <a:pt x="511" y="2"/>
                  </a:lnTo>
                  <a:lnTo>
                    <a:pt x="520" y="4"/>
                  </a:lnTo>
                  <a:lnTo>
                    <a:pt x="528" y="7"/>
                  </a:lnTo>
                  <a:lnTo>
                    <a:pt x="535" y="9"/>
                  </a:lnTo>
                  <a:lnTo>
                    <a:pt x="543" y="13"/>
                  </a:lnTo>
                  <a:lnTo>
                    <a:pt x="549" y="18"/>
                  </a:lnTo>
                  <a:lnTo>
                    <a:pt x="556" y="23"/>
                  </a:lnTo>
                  <a:lnTo>
                    <a:pt x="561" y="30"/>
                  </a:lnTo>
                  <a:lnTo>
                    <a:pt x="566" y="37"/>
                  </a:lnTo>
                  <a:lnTo>
                    <a:pt x="570" y="45"/>
                  </a:lnTo>
                  <a:lnTo>
                    <a:pt x="574" y="54"/>
                  </a:lnTo>
                  <a:lnTo>
                    <a:pt x="576" y="63"/>
                  </a:lnTo>
                  <a:lnTo>
                    <a:pt x="579" y="74"/>
                  </a:lnTo>
                  <a:lnTo>
                    <a:pt x="580" y="86"/>
                  </a:lnTo>
                  <a:lnTo>
                    <a:pt x="580" y="97"/>
                  </a:lnTo>
                  <a:lnTo>
                    <a:pt x="580" y="97"/>
                  </a:lnTo>
                  <a:lnTo>
                    <a:pt x="580" y="114"/>
                  </a:lnTo>
                  <a:lnTo>
                    <a:pt x="447" y="114"/>
                  </a:lnTo>
                  <a:close/>
                  <a:moveTo>
                    <a:pt x="449" y="77"/>
                  </a:moveTo>
                  <a:lnTo>
                    <a:pt x="538" y="77"/>
                  </a:lnTo>
                  <a:lnTo>
                    <a:pt x="538" y="77"/>
                  </a:lnTo>
                  <a:lnTo>
                    <a:pt x="537" y="69"/>
                  </a:lnTo>
                  <a:lnTo>
                    <a:pt x="533" y="63"/>
                  </a:lnTo>
                  <a:lnTo>
                    <a:pt x="530" y="57"/>
                  </a:lnTo>
                  <a:lnTo>
                    <a:pt x="525" y="51"/>
                  </a:lnTo>
                  <a:lnTo>
                    <a:pt x="519" y="48"/>
                  </a:lnTo>
                  <a:lnTo>
                    <a:pt x="511" y="45"/>
                  </a:lnTo>
                  <a:lnTo>
                    <a:pt x="502" y="43"/>
                  </a:lnTo>
                  <a:lnTo>
                    <a:pt x="492" y="41"/>
                  </a:lnTo>
                  <a:lnTo>
                    <a:pt x="492" y="41"/>
                  </a:lnTo>
                  <a:lnTo>
                    <a:pt x="482" y="43"/>
                  </a:lnTo>
                  <a:lnTo>
                    <a:pt x="473" y="45"/>
                  </a:lnTo>
                  <a:lnTo>
                    <a:pt x="466" y="48"/>
                  </a:lnTo>
                  <a:lnTo>
                    <a:pt x="460" y="51"/>
                  </a:lnTo>
                  <a:lnTo>
                    <a:pt x="456" y="57"/>
                  </a:lnTo>
                  <a:lnTo>
                    <a:pt x="452" y="63"/>
                  </a:lnTo>
                  <a:lnTo>
                    <a:pt x="450" y="69"/>
                  </a:lnTo>
                  <a:lnTo>
                    <a:pt x="449" y="77"/>
                  </a:lnTo>
                  <a:lnTo>
                    <a:pt x="449" y="77"/>
                  </a:lnTo>
                  <a:close/>
                  <a:moveTo>
                    <a:pt x="655" y="193"/>
                  </a:moveTo>
                  <a:lnTo>
                    <a:pt x="614" y="193"/>
                  </a:lnTo>
                  <a:lnTo>
                    <a:pt x="614" y="20"/>
                  </a:lnTo>
                  <a:lnTo>
                    <a:pt x="614" y="20"/>
                  </a:lnTo>
                  <a:lnTo>
                    <a:pt x="626" y="14"/>
                  </a:lnTo>
                  <a:lnTo>
                    <a:pt x="639" y="11"/>
                  </a:lnTo>
                  <a:lnTo>
                    <a:pt x="660" y="4"/>
                  </a:lnTo>
                  <a:lnTo>
                    <a:pt x="677" y="2"/>
                  </a:lnTo>
                  <a:lnTo>
                    <a:pt x="688" y="0"/>
                  </a:lnTo>
                  <a:lnTo>
                    <a:pt x="688" y="0"/>
                  </a:lnTo>
                  <a:lnTo>
                    <a:pt x="706" y="2"/>
                  </a:lnTo>
                  <a:lnTo>
                    <a:pt x="715" y="4"/>
                  </a:lnTo>
                  <a:lnTo>
                    <a:pt x="723" y="6"/>
                  </a:lnTo>
                  <a:lnTo>
                    <a:pt x="730" y="9"/>
                  </a:lnTo>
                  <a:lnTo>
                    <a:pt x="738" y="13"/>
                  </a:lnTo>
                  <a:lnTo>
                    <a:pt x="745" y="17"/>
                  </a:lnTo>
                  <a:lnTo>
                    <a:pt x="751" y="22"/>
                  </a:lnTo>
                  <a:lnTo>
                    <a:pt x="756" y="28"/>
                  </a:lnTo>
                  <a:lnTo>
                    <a:pt x="761" y="36"/>
                  </a:lnTo>
                  <a:lnTo>
                    <a:pt x="765" y="44"/>
                  </a:lnTo>
                  <a:lnTo>
                    <a:pt x="769" y="53"/>
                  </a:lnTo>
                  <a:lnTo>
                    <a:pt x="771" y="62"/>
                  </a:lnTo>
                  <a:lnTo>
                    <a:pt x="773" y="73"/>
                  </a:lnTo>
                  <a:lnTo>
                    <a:pt x="774" y="85"/>
                  </a:lnTo>
                  <a:lnTo>
                    <a:pt x="775" y="97"/>
                  </a:lnTo>
                  <a:lnTo>
                    <a:pt x="775" y="193"/>
                  </a:lnTo>
                  <a:lnTo>
                    <a:pt x="734" y="193"/>
                  </a:lnTo>
                  <a:lnTo>
                    <a:pt x="734" y="97"/>
                  </a:lnTo>
                  <a:lnTo>
                    <a:pt x="734" y="97"/>
                  </a:lnTo>
                  <a:lnTo>
                    <a:pt x="733" y="86"/>
                  </a:lnTo>
                  <a:lnTo>
                    <a:pt x="732" y="74"/>
                  </a:lnTo>
                  <a:lnTo>
                    <a:pt x="729" y="64"/>
                  </a:lnTo>
                  <a:lnTo>
                    <a:pt x="724" y="57"/>
                  </a:lnTo>
                  <a:lnTo>
                    <a:pt x="718" y="50"/>
                  </a:lnTo>
                  <a:lnTo>
                    <a:pt x="710" y="45"/>
                  </a:lnTo>
                  <a:lnTo>
                    <a:pt x="700" y="41"/>
                  </a:lnTo>
                  <a:lnTo>
                    <a:pt x="688" y="41"/>
                  </a:lnTo>
                  <a:lnTo>
                    <a:pt x="688" y="41"/>
                  </a:lnTo>
                  <a:lnTo>
                    <a:pt x="679" y="41"/>
                  </a:lnTo>
                  <a:lnTo>
                    <a:pt x="671" y="43"/>
                  </a:lnTo>
                  <a:lnTo>
                    <a:pt x="655" y="46"/>
                  </a:lnTo>
                  <a:lnTo>
                    <a:pt x="655" y="193"/>
                  </a:lnTo>
                  <a:close/>
                </a:path>
              </a:pathLst>
            </a:custGeom>
            <a:solidFill>
              <a:srgbClr val="0DB1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solidFill>
                  <a:srgbClr val="333D47"/>
                </a:solidFill>
              </a:endParaRPr>
            </a:p>
          </p:txBody>
        </p:sp>
        <p:sp>
          <p:nvSpPr>
            <p:cNvPr id="17" name="Freeform 7"/>
            <p:cNvSpPr>
              <a:spLocks/>
            </p:cNvSpPr>
            <p:nvPr userDrawn="1"/>
          </p:nvSpPr>
          <p:spPr bwMode="auto">
            <a:xfrm>
              <a:off x="14052550" y="2632076"/>
              <a:ext cx="298450" cy="296863"/>
            </a:xfrm>
            <a:custGeom>
              <a:avLst/>
              <a:gdLst>
                <a:gd name="T0" fmla="*/ 143 w 188"/>
                <a:gd name="T1" fmla="*/ 187 h 187"/>
                <a:gd name="T2" fmla="*/ 143 w 188"/>
                <a:gd name="T3" fmla="*/ 187 h 187"/>
                <a:gd name="T4" fmla="*/ 128 w 188"/>
                <a:gd name="T5" fmla="*/ 167 h 187"/>
                <a:gd name="T6" fmla="*/ 113 w 188"/>
                <a:gd name="T7" fmla="*/ 147 h 187"/>
                <a:gd name="T8" fmla="*/ 96 w 188"/>
                <a:gd name="T9" fmla="*/ 127 h 187"/>
                <a:gd name="T10" fmla="*/ 79 w 188"/>
                <a:gd name="T11" fmla="*/ 108 h 187"/>
                <a:gd name="T12" fmla="*/ 79 w 188"/>
                <a:gd name="T13" fmla="*/ 108 h 187"/>
                <a:gd name="T14" fmla="*/ 60 w 188"/>
                <a:gd name="T15" fmla="*/ 92 h 187"/>
                <a:gd name="T16" fmla="*/ 41 w 188"/>
                <a:gd name="T17" fmla="*/ 75 h 187"/>
                <a:gd name="T18" fmla="*/ 21 w 188"/>
                <a:gd name="T19" fmla="*/ 60 h 187"/>
                <a:gd name="T20" fmla="*/ 0 w 188"/>
                <a:gd name="T21" fmla="*/ 45 h 187"/>
                <a:gd name="T22" fmla="*/ 30 w 188"/>
                <a:gd name="T23" fmla="*/ 0 h 187"/>
                <a:gd name="T24" fmla="*/ 30 w 188"/>
                <a:gd name="T25" fmla="*/ 0 h 187"/>
                <a:gd name="T26" fmla="*/ 53 w 188"/>
                <a:gd name="T27" fmla="*/ 15 h 187"/>
                <a:gd name="T28" fmla="*/ 76 w 188"/>
                <a:gd name="T29" fmla="*/ 33 h 187"/>
                <a:gd name="T30" fmla="*/ 97 w 188"/>
                <a:gd name="T31" fmla="*/ 51 h 187"/>
                <a:gd name="T32" fmla="*/ 118 w 188"/>
                <a:gd name="T33" fmla="*/ 70 h 187"/>
                <a:gd name="T34" fmla="*/ 118 w 188"/>
                <a:gd name="T35" fmla="*/ 70 h 187"/>
                <a:gd name="T36" fmla="*/ 137 w 188"/>
                <a:gd name="T37" fmla="*/ 90 h 187"/>
                <a:gd name="T38" fmla="*/ 155 w 188"/>
                <a:gd name="T39" fmla="*/ 112 h 187"/>
                <a:gd name="T40" fmla="*/ 173 w 188"/>
                <a:gd name="T41" fmla="*/ 135 h 187"/>
                <a:gd name="T42" fmla="*/ 188 w 188"/>
                <a:gd name="T43" fmla="*/ 158 h 187"/>
                <a:gd name="T44" fmla="*/ 143 w 188"/>
                <a:gd name="T4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 h="187">
                  <a:moveTo>
                    <a:pt x="143" y="187"/>
                  </a:moveTo>
                  <a:lnTo>
                    <a:pt x="143" y="187"/>
                  </a:lnTo>
                  <a:lnTo>
                    <a:pt x="128" y="167"/>
                  </a:lnTo>
                  <a:lnTo>
                    <a:pt x="113" y="147"/>
                  </a:lnTo>
                  <a:lnTo>
                    <a:pt x="96" y="127"/>
                  </a:lnTo>
                  <a:lnTo>
                    <a:pt x="79" y="108"/>
                  </a:lnTo>
                  <a:lnTo>
                    <a:pt x="79" y="108"/>
                  </a:lnTo>
                  <a:lnTo>
                    <a:pt x="60" y="92"/>
                  </a:lnTo>
                  <a:lnTo>
                    <a:pt x="41" y="75"/>
                  </a:lnTo>
                  <a:lnTo>
                    <a:pt x="21" y="60"/>
                  </a:lnTo>
                  <a:lnTo>
                    <a:pt x="0" y="45"/>
                  </a:lnTo>
                  <a:lnTo>
                    <a:pt x="30" y="0"/>
                  </a:lnTo>
                  <a:lnTo>
                    <a:pt x="30" y="0"/>
                  </a:lnTo>
                  <a:lnTo>
                    <a:pt x="53" y="15"/>
                  </a:lnTo>
                  <a:lnTo>
                    <a:pt x="76" y="33"/>
                  </a:lnTo>
                  <a:lnTo>
                    <a:pt x="97" y="51"/>
                  </a:lnTo>
                  <a:lnTo>
                    <a:pt x="118" y="70"/>
                  </a:lnTo>
                  <a:lnTo>
                    <a:pt x="118" y="70"/>
                  </a:lnTo>
                  <a:lnTo>
                    <a:pt x="137" y="90"/>
                  </a:lnTo>
                  <a:lnTo>
                    <a:pt x="155" y="112"/>
                  </a:lnTo>
                  <a:lnTo>
                    <a:pt x="173" y="135"/>
                  </a:lnTo>
                  <a:lnTo>
                    <a:pt x="188" y="158"/>
                  </a:lnTo>
                  <a:lnTo>
                    <a:pt x="143" y="187"/>
                  </a:lnTo>
                  <a:close/>
                </a:path>
              </a:pathLst>
            </a:custGeom>
            <a:solidFill>
              <a:srgbClr val="0DB1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solidFill>
                  <a:srgbClr val="333D47"/>
                </a:solidFill>
              </a:endParaRPr>
            </a:p>
          </p:txBody>
        </p:sp>
        <p:sp>
          <p:nvSpPr>
            <p:cNvPr id="18" name="Freeform 8"/>
            <p:cNvSpPr>
              <a:spLocks noEditPoints="1"/>
            </p:cNvSpPr>
            <p:nvPr userDrawn="1"/>
          </p:nvSpPr>
          <p:spPr bwMode="auto">
            <a:xfrm>
              <a:off x="14603413" y="3194051"/>
              <a:ext cx="1423988" cy="307975"/>
            </a:xfrm>
            <a:custGeom>
              <a:avLst/>
              <a:gdLst>
                <a:gd name="T0" fmla="*/ 129 w 897"/>
                <a:gd name="T1" fmla="*/ 8 h 194"/>
                <a:gd name="T2" fmla="*/ 74 w 897"/>
                <a:gd name="T3" fmla="*/ 41 h 194"/>
                <a:gd name="T4" fmla="*/ 46 w 897"/>
                <a:gd name="T5" fmla="*/ 48 h 194"/>
                <a:gd name="T6" fmla="*/ 42 w 897"/>
                <a:gd name="T7" fmla="*/ 65 h 194"/>
                <a:gd name="T8" fmla="*/ 93 w 897"/>
                <a:gd name="T9" fmla="*/ 80 h 194"/>
                <a:gd name="T10" fmla="*/ 135 w 897"/>
                <a:gd name="T11" fmla="*/ 101 h 194"/>
                <a:gd name="T12" fmla="*/ 144 w 897"/>
                <a:gd name="T13" fmla="*/ 145 h 194"/>
                <a:gd name="T14" fmla="*/ 133 w 897"/>
                <a:gd name="T15" fmla="*/ 174 h 194"/>
                <a:gd name="T16" fmla="*/ 74 w 897"/>
                <a:gd name="T17" fmla="*/ 194 h 194"/>
                <a:gd name="T18" fmla="*/ 3 w 897"/>
                <a:gd name="T19" fmla="*/ 184 h 194"/>
                <a:gd name="T20" fmla="*/ 67 w 897"/>
                <a:gd name="T21" fmla="*/ 155 h 194"/>
                <a:gd name="T22" fmla="*/ 97 w 897"/>
                <a:gd name="T23" fmla="*/ 150 h 194"/>
                <a:gd name="T24" fmla="*/ 102 w 897"/>
                <a:gd name="T25" fmla="*/ 129 h 194"/>
                <a:gd name="T26" fmla="*/ 53 w 897"/>
                <a:gd name="T27" fmla="*/ 114 h 194"/>
                <a:gd name="T28" fmla="*/ 11 w 897"/>
                <a:gd name="T29" fmla="*/ 95 h 194"/>
                <a:gd name="T30" fmla="*/ 0 w 897"/>
                <a:gd name="T31" fmla="*/ 51 h 194"/>
                <a:gd name="T32" fmla="*/ 13 w 897"/>
                <a:gd name="T33" fmla="*/ 21 h 194"/>
                <a:gd name="T34" fmla="*/ 58 w 897"/>
                <a:gd name="T35" fmla="*/ 2 h 194"/>
                <a:gd name="T36" fmla="*/ 221 w 897"/>
                <a:gd name="T37" fmla="*/ 124 h 194"/>
                <a:gd name="T38" fmla="*/ 250 w 897"/>
                <a:gd name="T39" fmla="*/ 152 h 194"/>
                <a:gd name="T40" fmla="*/ 296 w 897"/>
                <a:gd name="T41" fmla="*/ 151 h 194"/>
                <a:gd name="T42" fmla="*/ 313 w 897"/>
                <a:gd name="T43" fmla="*/ 188 h 194"/>
                <a:gd name="T44" fmla="*/ 252 w 897"/>
                <a:gd name="T45" fmla="*/ 193 h 194"/>
                <a:gd name="T46" fmla="*/ 206 w 897"/>
                <a:gd name="T47" fmla="*/ 176 h 194"/>
                <a:gd name="T48" fmla="*/ 181 w 897"/>
                <a:gd name="T49" fmla="*/ 142 h 194"/>
                <a:gd name="T50" fmla="*/ 175 w 897"/>
                <a:gd name="T51" fmla="*/ 86 h 194"/>
                <a:gd name="T52" fmla="*/ 189 w 897"/>
                <a:gd name="T53" fmla="*/ 37 h 194"/>
                <a:gd name="T54" fmla="*/ 220 w 897"/>
                <a:gd name="T55" fmla="*/ 9 h 194"/>
                <a:gd name="T56" fmla="*/ 263 w 897"/>
                <a:gd name="T57" fmla="*/ 0 h 194"/>
                <a:gd name="T58" fmla="*/ 313 w 897"/>
                <a:gd name="T59" fmla="*/ 13 h 194"/>
                <a:gd name="T60" fmla="*/ 341 w 897"/>
                <a:gd name="T61" fmla="*/ 45 h 194"/>
                <a:gd name="T62" fmla="*/ 351 w 897"/>
                <a:gd name="T63" fmla="*/ 97 h 194"/>
                <a:gd name="T64" fmla="*/ 308 w 897"/>
                <a:gd name="T65" fmla="*/ 77 h 194"/>
                <a:gd name="T66" fmla="*/ 295 w 897"/>
                <a:gd name="T67" fmla="*/ 51 h 194"/>
                <a:gd name="T68" fmla="*/ 263 w 897"/>
                <a:gd name="T69" fmla="*/ 41 h 194"/>
                <a:gd name="T70" fmla="*/ 226 w 897"/>
                <a:gd name="T71" fmla="*/ 57 h 194"/>
                <a:gd name="T72" fmla="*/ 426 w 897"/>
                <a:gd name="T73" fmla="*/ 193 h 194"/>
                <a:gd name="T74" fmla="*/ 408 w 897"/>
                <a:gd name="T75" fmla="*/ 9 h 194"/>
                <a:gd name="T76" fmla="*/ 471 w 897"/>
                <a:gd name="T77" fmla="*/ 3 h 194"/>
                <a:gd name="T78" fmla="*/ 462 w 897"/>
                <a:gd name="T79" fmla="*/ 40 h 194"/>
                <a:gd name="T80" fmla="*/ 426 w 897"/>
                <a:gd name="T81" fmla="*/ 193 h 194"/>
                <a:gd name="T82" fmla="*/ 707 w 897"/>
                <a:gd name="T83" fmla="*/ 3 h 194"/>
                <a:gd name="T84" fmla="*/ 764 w 897"/>
                <a:gd name="T85" fmla="*/ 114 h 194"/>
                <a:gd name="T86" fmla="*/ 788 w 897"/>
                <a:gd name="T87" fmla="*/ 150 h 194"/>
                <a:gd name="T88" fmla="*/ 828 w 897"/>
                <a:gd name="T89" fmla="*/ 153 h 194"/>
                <a:gd name="T90" fmla="*/ 876 w 897"/>
                <a:gd name="T91" fmla="*/ 182 h 194"/>
                <a:gd name="T92" fmla="*/ 810 w 897"/>
                <a:gd name="T93" fmla="*/ 194 h 194"/>
                <a:gd name="T94" fmla="*/ 759 w 897"/>
                <a:gd name="T95" fmla="*/ 182 h 194"/>
                <a:gd name="T96" fmla="*/ 731 w 897"/>
                <a:gd name="T97" fmla="*/ 151 h 194"/>
                <a:gd name="T98" fmla="*/ 720 w 897"/>
                <a:gd name="T99" fmla="*/ 97 h 194"/>
                <a:gd name="T100" fmla="*/ 730 w 897"/>
                <a:gd name="T101" fmla="*/ 45 h 194"/>
                <a:gd name="T102" fmla="*/ 758 w 897"/>
                <a:gd name="T103" fmla="*/ 13 h 194"/>
                <a:gd name="T104" fmla="*/ 809 w 897"/>
                <a:gd name="T105" fmla="*/ 0 h 194"/>
                <a:gd name="T106" fmla="*/ 852 w 897"/>
                <a:gd name="T107" fmla="*/ 9 h 194"/>
                <a:gd name="T108" fmla="*/ 883 w 897"/>
                <a:gd name="T109" fmla="*/ 37 h 194"/>
                <a:gd name="T110" fmla="*/ 897 w 897"/>
                <a:gd name="T111" fmla="*/ 86 h 194"/>
                <a:gd name="T112" fmla="*/ 766 w 897"/>
                <a:gd name="T113" fmla="*/ 77 h 194"/>
                <a:gd name="T114" fmla="*/ 846 w 897"/>
                <a:gd name="T115" fmla="*/ 57 h 194"/>
                <a:gd name="T116" fmla="*/ 809 w 897"/>
                <a:gd name="T117" fmla="*/ 41 h 194"/>
                <a:gd name="T118" fmla="*/ 777 w 897"/>
                <a:gd name="T119" fmla="*/ 51 h 194"/>
                <a:gd name="T120" fmla="*/ 766 w 897"/>
                <a:gd name="T121" fmla="*/ 7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7" h="194">
                  <a:moveTo>
                    <a:pt x="72" y="2"/>
                  </a:moveTo>
                  <a:lnTo>
                    <a:pt x="72" y="2"/>
                  </a:lnTo>
                  <a:lnTo>
                    <a:pt x="84" y="2"/>
                  </a:lnTo>
                  <a:lnTo>
                    <a:pt x="100" y="3"/>
                  </a:lnTo>
                  <a:lnTo>
                    <a:pt x="129" y="8"/>
                  </a:lnTo>
                  <a:lnTo>
                    <a:pt x="129" y="48"/>
                  </a:lnTo>
                  <a:lnTo>
                    <a:pt x="129" y="48"/>
                  </a:lnTo>
                  <a:lnTo>
                    <a:pt x="106" y="44"/>
                  </a:lnTo>
                  <a:lnTo>
                    <a:pt x="90" y="43"/>
                  </a:lnTo>
                  <a:lnTo>
                    <a:pt x="74" y="41"/>
                  </a:lnTo>
                  <a:lnTo>
                    <a:pt x="74" y="41"/>
                  </a:lnTo>
                  <a:lnTo>
                    <a:pt x="62" y="43"/>
                  </a:lnTo>
                  <a:lnTo>
                    <a:pt x="55" y="44"/>
                  </a:lnTo>
                  <a:lnTo>
                    <a:pt x="50" y="45"/>
                  </a:lnTo>
                  <a:lnTo>
                    <a:pt x="46" y="48"/>
                  </a:lnTo>
                  <a:lnTo>
                    <a:pt x="44" y="50"/>
                  </a:lnTo>
                  <a:lnTo>
                    <a:pt x="41" y="55"/>
                  </a:lnTo>
                  <a:lnTo>
                    <a:pt x="41" y="59"/>
                  </a:lnTo>
                  <a:lnTo>
                    <a:pt x="41" y="59"/>
                  </a:lnTo>
                  <a:lnTo>
                    <a:pt x="42" y="65"/>
                  </a:lnTo>
                  <a:lnTo>
                    <a:pt x="45" y="69"/>
                  </a:lnTo>
                  <a:lnTo>
                    <a:pt x="50" y="72"/>
                  </a:lnTo>
                  <a:lnTo>
                    <a:pt x="58" y="74"/>
                  </a:lnTo>
                  <a:lnTo>
                    <a:pt x="74" y="77"/>
                  </a:lnTo>
                  <a:lnTo>
                    <a:pt x="93" y="80"/>
                  </a:lnTo>
                  <a:lnTo>
                    <a:pt x="102" y="82"/>
                  </a:lnTo>
                  <a:lnTo>
                    <a:pt x="113" y="85"/>
                  </a:lnTo>
                  <a:lnTo>
                    <a:pt x="121" y="88"/>
                  </a:lnTo>
                  <a:lnTo>
                    <a:pt x="129" y="94"/>
                  </a:lnTo>
                  <a:lnTo>
                    <a:pt x="135" y="101"/>
                  </a:lnTo>
                  <a:lnTo>
                    <a:pt x="141" y="110"/>
                  </a:lnTo>
                  <a:lnTo>
                    <a:pt x="144" y="123"/>
                  </a:lnTo>
                  <a:lnTo>
                    <a:pt x="146" y="137"/>
                  </a:lnTo>
                  <a:lnTo>
                    <a:pt x="146" y="137"/>
                  </a:lnTo>
                  <a:lnTo>
                    <a:pt x="144" y="145"/>
                  </a:lnTo>
                  <a:lnTo>
                    <a:pt x="144" y="151"/>
                  </a:lnTo>
                  <a:lnTo>
                    <a:pt x="142" y="157"/>
                  </a:lnTo>
                  <a:lnTo>
                    <a:pt x="139" y="164"/>
                  </a:lnTo>
                  <a:lnTo>
                    <a:pt x="137" y="169"/>
                  </a:lnTo>
                  <a:lnTo>
                    <a:pt x="133" y="174"/>
                  </a:lnTo>
                  <a:lnTo>
                    <a:pt x="124" y="182"/>
                  </a:lnTo>
                  <a:lnTo>
                    <a:pt x="113" y="188"/>
                  </a:lnTo>
                  <a:lnTo>
                    <a:pt x="101" y="192"/>
                  </a:lnTo>
                  <a:lnTo>
                    <a:pt x="87" y="194"/>
                  </a:lnTo>
                  <a:lnTo>
                    <a:pt x="74" y="194"/>
                  </a:lnTo>
                  <a:lnTo>
                    <a:pt x="74" y="194"/>
                  </a:lnTo>
                  <a:lnTo>
                    <a:pt x="56" y="194"/>
                  </a:lnTo>
                  <a:lnTo>
                    <a:pt x="37" y="192"/>
                  </a:lnTo>
                  <a:lnTo>
                    <a:pt x="18" y="188"/>
                  </a:lnTo>
                  <a:lnTo>
                    <a:pt x="3" y="184"/>
                  </a:lnTo>
                  <a:lnTo>
                    <a:pt x="3" y="145"/>
                  </a:lnTo>
                  <a:lnTo>
                    <a:pt x="3" y="145"/>
                  </a:lnTo>
                  <a:lnTo>
                    <a:pt x="28" y="151"/>
                  </a:lnTo>
                  <a:lnTo>
                    <a:pt x="47" y="153"/>
                  </a:lnTo>
                  <a:lnTo>
                    <a:pt x="67" y="155"/>
                  </a:lnTo>
                  <a:lnTo>
                    <a:pt x="67" y="155"/>
                  </a:lnTo>
                  <a:lnTo>
                    <a:pt x="81" y="155"/>
                  </a:lnTo>
                  <a:lnTo>
                    <a:pt x="87" y="153"/>
                  </a:lnTo>
                  <a:lnTo>
                    <a:pt x="92" y="152"/>
                  </a:lnTo>
                  <a:lnTo>
                    <a:pt x="97" y="150"/>
                  </a:lnTo>
                  <a:lnTo>
                    <a:pt x="101" y="147"/>
                  </a:lnTo>
                  <a:lnTo>
                    <a:pt x="104" y="142"/>
                  </a:lnTo>
                  <a:lnTo>
                    <a:pt x="104" y="137"/>
                  </a:lnTo>
                  <a:lnTo>
                    <a:pt x="104" y="137"/>
                  </a:lnTo>
                  <a:lnTo>
                    <a:pt x="102" y="129"/>
                  </a:lnTo>
                  <a:lnTo>
                    <a:pt x="100" y="125"/>
                  </a:lnTo>
                  <a:lnTo>
                    <a:pt x="95" y="122"/>
                  </a:lnTo>
                  <a:lnTo>
                    <a:pt x="88" y="119"/>
                  </a:lnTo>
                  <a:lnTo>
                    <a:pt x="72" y="116"/>
                  </a:lnTo>
                  <a:lnTo>
                    <a:pt x="53" y="114"/>
                  </a:lnTo>
                  <a:lnTo>
                    <a:pt x="42" y="113"/>
                  </a:lnTo>
                  <a:lnTo>
                    <a:pt x="33" y="110"/>
                  </a:lnTo>
                  <a:lnTo>
                    <a:pt x="25" y="106"/>
                  </a:lnTo>
                  <a:lnTo>
                    <a:pt x="17" y="101"/>
                  </a:lnTo>
                  <a:lnTo>
                    <a:pt x="11" y="95"/>
                  </a:lnTo>
                  <a:lnTo>
                    <a:pt x="5" y="86"/>
                  </a:lnTo>
                  <a:lnTo>
                    <a:pt x="2" y="74"/>
                  </a:lnTo>
                  <a:lnTo>
                    <a:pt x="0" y="60"/>
                  </a:lnTo>
                  <a:lnTo>
                    <a:pt x="0" y="60"/>
                  </a:lnTo>
                  <a:lnTo>
                    <a:pt x="0" y="51"/>
                  </a:lnTo>
                  <a:lnTo>
                    <a:pt x="2" y="44"/>
                  </a:lnTo>
                  <a:lnTo>
                    <a:pt x="4" y="37"/>
                  </a:lnTo>
                  <a:lnTo>
                    <a:pt x="7" y="31"/>
                  </a:lnTo>
                  <a:lnTo>
                    <a:pt x="9" y="26"/>
                  </a:lnTo>
                  <a:lnTo>
                    <a:pt x="13" y="21"/>
                  </a:lnTo>
                  <a:lnTo>
                    <a:pt x="17" y="17"/>
                  </a:lnTo>
                  <a:lnTo>
                    <a:pt x="22" y="13"/>
                  </a:lnTo>
                  <a:lnTo>
                    <a:pt x="32" y="7"/>
                  </a:lnTo>
                  <a:lnTo>
                    <a:pt x="45" y="4"/>
                  </a:lnTo>
                  <a:lnTo>
                    <a:pt x="58" y="2"/>
                  </a:lnTo>
                  <a:lnTo>
                    <a:pt x="72" y="2"/>
                  </a:lnTo>
                  <a:lnTo>
                    <a:pt x="72" y="2"/>
                  </a:lnTo>
                  <a:close/>
                  <a:moveTo>
                    <a:pt x="218" y="114"/>
                  </a:moveTo>
                  <a:lnTo>
                    <a:pt x="218" y="114"/>
                  </a:lnTo>
                  <a:lnTo>
                    <a:pt x="221" y="124"/>
                  </a:lnTo>
                  <a:lnTo>
                    <a:pt x="225" y="133"/>
                  </a:lnTo>
                  <a:lnTo>
                    <a:pt x="230" y="141"/>
                  </a:lnTo>
                  <a:lnTo>
                    <a:pt x="236" y="146"/>
                  </a:lnTo>
                  <a:lnTo>
                    <a:pt x="243" y="150"/>
                  </a:lnTo>
                  <a:lnTo>
                    <a:pt x="250" y="152"/>
                  </a:lnTo>
                  <a:lnTo>
                    <a:pt x="259" y="155"/>
                  </a:lnTo>
                  <a:lnTo>
                    <a:pt x="268" y="155"/>
                  </a:lnTo>
                  <a:lnTo>
                    <a:pt x="268" y="155"/>
                  </a:lnTo>
                  <a:lnTo>
                    <a:pt x="281" y="153"/>
                  </a:lnTo>
                  <a:lnTo>
                    <a:pt x="296" y="151"/>
                  </a:lnTo>
                  <a:lnTo>
                    <a:pt x="313" y="148"/>
                  </a:lnTo>
                  <a:lnTo>
                    <a:pt x="329" y="143"/>
                  </a:lnTo>
                  <a:lnTo>
                    <a:pt x="329" y="182"/>
                  </a:lnTo>
                  <a:lnTo>
                    <a:pt x="329" y="182"/>
                  </a:lnTo>
                  <a:lnTo>
                    <a:pt x="313" y="188"/>
                  </a:lnTo>
                  <a:lnTo>
                    <a:pt x="296" y="190"/>
                  </a:lnTo>
                  <a:lnTo>
                    <a:pt x="281" y="193"/>
                  </a:lnTo>
                  <a:lnTo>
                    <a:pt x="264" y="194"/>
                  </a:lnTo>
                  <a:lnTo>
                    <a:pt x="264" y="194"/>
                  </a:lnTo>
                  <a:lnTo>
                    <a:pt x="252" y="193"/>
                  </a:lnTo>
                  <a:lnTo>
                    <a:pt x="240" y="192"/>
                  </a:lnTo>
                  <a:lnTo>
                    <a:pt x="230" y="189"/>
                  </a:lnTo>
                  <a:lnTo>
                    <a:pt x="221" y="185"/>
                  </a:lnTo>
                  <a:lnTo>
                    <a:pt x="213" y="182"/>
                  </a:lnTo>
                  <a:lnTo>
                    <a:pt x="206" y="176"/>
                  </a:lnTo>
                  <a:lnTo>
                    <a:pt x="199" y="171"/>
                  </a:lnTo>
                  <a:lnTo>
                    <a:pt x="193" y="165"/>
                  </a:lnTo>
                  <a:lnTo>
                    <a:pt x="189" y="157"/>
                  </a:lnTo>
                  <a:lnTo>
                    <a:pt x="184" y="151"/>
                  </a:lnTo>
                  <a:lnTo>
                    <a:pt x="181" y="142"/>
                  </a:lnTo>
                  <a:lnTo>
                    <a:pt x="179" y="134"/>
                  </a:lnTo>
                  <a:lnTo>
                    <a:pt x="175" y="116"/>
                  </a:lnTo>
                  <a:lnTo>
                    <a:pt x="174" y="97"/>
                  </a:lnTo>
                  <a:lnTo>
                    <a:pt x="174" y="97"/>
                  </a:lnTo>
                  <a:lnTo>
                    <a:pt x="175" y="86"/>
                  </a:lnTo>
                  <a:lnTo>
                    <a:pt x="176" y="74"/>
                  </a:lnTo>
                  <a:lnTo>
                    <a:pt x="178" y="63"/>
                  </a:lnTo>
                  <a:lnTo>
                    <a:pt x="180" y="54"/>
                  </a:lnTo>
                  <a:lnTo>
                    <a:pt x="184" y="45"/>
                  </a:lnTo>
                  <a:lnTo>
                    <a:pt x="189" y="37"/>
                  </a:lnTo>
                  <a:lnTo>
                    <a:pt x="193" y="30"/>
                  </a:lnTo>
                  <a:lnTo>
                    <a:pt x="199" y="23"/>
                  </a:lnTo>
                  <a:lnTo>
                    <a:pt x="206" y="18"/>
                  </a:lnTo>
                  <a:lnTo>
                    <a:pt x="212" y="13"/>
                  </a:lnTo>
                  <a:lnTo>
                    <a:pt x="220" y="9"/>
                  </a:lnTo>
                  <a:lnTo>
                    <a:pt x="227" y="7"/>
                  </a:lnTo>
                  <a:lnTo>
                    <a:pt x="235" y="4"/>
                  </a:lnTo>
                  <a:lnTo>
                    <a:pt x="244" y="2"/>
                  </a:lnTo>
                  <a:lnTo>
                    <a:pt x="263" y="0"/>
                  </a:lnTo>
                  <a:lnTo>
                    <a:pt x="263" y="0"/>
                  </a:lnTo>
                  <a:lnTo>
                    <a:pt x="281" y="2"/>
                  </a:lnTo>
                  <a:lnTo>
                    <a:pt x="290" y="4"/>
                  </a:lnTo>
                  <a:lnTo>
                    <a:pt x="297" y="7"/>
                  </a:lnTo>
                  <a:lnTo>
                    <a:pt x="305" y="9"/>
                  </a:lnTo>
                  <a:lnTo>
                    <a:pt x="313" y="13"/>
                  </a:lnTo>
                  <a:lnTo>
                    <a:pt x="319" y="18"/>
                  </a:lnTo>
                  <a:lnTo>
                    <a:pt x="326" y="23"/>
                  </a:lnTo>
                  <a:lnTo>
                    <a:pt x="332" y="30"/>
                  </a:lnTo>
                  <a:lnTo>
                    <a:pt x="336" y="37"/>
                  </a:lnTo>
                  <a:lnTo>
                    <a:pt x="341" y="45"/>
                  </a:lnTo>
                  <a:lnTo>
                    <a:pt x="345" y="54"/>
                  </a:lnTo>
                  <a:lnTo>
                    <a:pt x="347" y="63"/>
                  </a:lnTo>
                  <a:lnTo>
                    <a:pt x="348" y="74"/>
                  </a:lnTo>
                  <a:lnTo>
                    <a:pt x="350" y="86"/>
                  </a:lnTo>
                  <a:lnTo>
                    <a:pt x="351" y="97"/>
                  </a:lnTo>
                  <a:lnTo>
                    <a:pt x="351" y="97"/>
                  </a:lnTo>
                  <a:lnTo>
                    <a:pt x="350" y="114"/>
                  </a:lnTo>
                  <a:lnTo>
                    <a:pt x="218" y="114"/>
                  </a:lnTo>
                  <a:close/>
                  <a:moveTo>
                    <a:pt x="218" y="77"/>
                  </a:moveTo>
                  <a:lnTo>
                    <a:pt x="308" y="77"/>
                  </a:lnTo>
                  <a:lnTo>
                    <a:pt x="308" y="77"/>
                  </a:lnTo>
                  <a:lnTo>
                    <a:pt x="306" y="69"/>
                  </a:lnTo>
                  <a:lnTo>
                    <a:pt x="304" y="63"/>
                  </a:lnTo>
                  <a:lnTo>
                    <a:pt x="300" y="57"/>
                  </a:lnTo>
                  <a:lnTo>
                    <a:pt x="295" y="51"/>
                  </a:lnTo>
                  <a:lnTo>
                    <a:pt x="289" y="48"/>
                  </a:lnTo>
                  <a:lnTo>
                    <a:pt x="282" y="45"/>
                  </a:lnTo>
                  <a:lnTo>
                    <a:pt x="273" y="43"/>
                  </a:lnTo>
                  <a:lnTo>
                    <a:pt x="263" y="41"/>
                  </a:lnTo>
                  <a:lnTo>
                    <a:pt x="263" y="41"/>
                  </a:lnTo>
                  <a:lnTo>
                    <a:pt x="253" y="43"/>
                  </a:lnTo>
                  <a:lnTo>
                    <a:pt x="244" y="45"/>
                  </a:lnTo>
                  <a:lnTo>
                    <a:pt x="236" y="48"/>
                  </a:lnTo>
                  <a:lnTo>
                    <a:pt x="231" y="51"/>
                  </a:lnTo>
                  <a:lnTo>
                    <a:pt x="226" y="57"/>
                  </a:lnTo>
                  <a:lnTo>
                    <a:pt x="223" y="63"/>
                  </a:lnTo>
                  <a:lnTo>
                    <a:pt x="221" y="69"/>
                  </a:lnTo>
                  <a:lnTo>
                    <a:pt x="218" y="77"/>
                  </a:lnTo>
                  <a:lnTo>
                    <a:pt x="218" y="77"/>
                  </a:lnTo>
                  <a:close/>
                  <a:moveTo>
                    <a:pt x="426" y="193"/>
                  </a:moveTo>
                  <a:lnTo>
                    <a:pt x="384" y="193"/>
                  </a:lnTo>
                  <a:lnTo>
                    <a:pt x="384" y="18"/>
                  </a:lnTo>
                  <a:lnTo>
                    <a:pt x="384" y="18"/>
                  </a:lnTo>
                  <a:lnTo>
                    <a:pt x="397" y="13"/>
                  </a:lnTo>
                  <a:lnTo>
                    <a:pt x="408" y="9"/>
                  </a:lnTo>
                  <a:lnTo>
                    <a:pt x="430" y="4"/>
                  </a:lnTo>
                  <a:lnTo>
                    <a:pt x="448" y="3"/>
                  </a:lnTo>
                  <a:lnTo>
                    <a:pt x="458" y="3"/>
                  </a:lnTo>
                  <a:lnTo>
                    <a:pt x="458" y="3"/>
                  </a:lnTo>
                  <a:lnTo>
                    <a:pt x="471" y="3"/>
                  </a:lnTo>
                  <a:lnTo>
                    <a:pt x="487" y="4"/>
                  </a:lnTo>
                  <a:lnTo>
                    <a:pt x="487" y="43"/>
                  </a:lnTo>
                  <a:lnTo>
                    <a:pt x="487" y="43"/>
                  </a:lnTo>
                  <a:lnTo>
                    <a:pt x="462" y="40"/>
                  </a:lnTo>
                  <a:lnTo>
                    <a:pt x="462" y="40"/>
                  </a:lnTo>
                  <a:lnTo>
                    <a:pt x="453" y="40"/>
                  </a:lnTo>
                  <a:lnTo>
                    <a:pt x="444" y="41"/>
                  </a:lnTo>
                  <a:lnTo>
                    <a:pt x="435" y="44"/>
                  </a:lnTo>
                  <a:lnTo>
                    <a:pt x="426" y="46"/>
                  </a:lnTo>
                  <a:lnTo>
                    <a:pt x="426" y="193"/>
                  </a:lnTo>
                  <a:close/>
                  <a:moveTo>
                    <a:pt x="512" y="3"/>
                  </a:moveTo>
                  <a:lnTo>
                    <a:pt x="559" y="3"/>
                  </a:lnTo>
                  <a:lnTo>
                    <a:pt x="609" y="128"/>
                  </a:lnTo>
                  <a:lnTo>
                    <a:pt x="658" y="3"/>
                  </a:lnTo>
                  <a:lnTo>
                    <a:pt x="707" y="3"/>
                  </a:lnTo>
                  <a:lnTo>
                    <a:pt x="629" y="193"/>
                  </a:lnTo>
                  <a:lnTo>
                    <a:pt x="590" y="193"/>
                  </a:lnTo>
                  <a:lnTo>
                    <a:pt x="512" y="3"/>
                  </a:lnTo>
                  <a:close/>
                  <a:moveTo>
                    <a:pt x="764" y="114"/>
                  </a:moveTo>
                  <a:lnTo>
                    <a:pt x="764" y="114"/>
                  </a:lnTo>
                  <a:lnTo>
                    <a:pt x="767" y="124"/>
                  </a:lnTo>
                  <a:lnTo>
                    <a:pt x="771" y="133"/>
                  </a:lnTo>
                  <a:lnTo>
                    <a:pt x="776" y="141"/>
                  </a:lnTo>
                  <a:lnTo>
                    <a:pt x="782" y="146"/>
                  </a:lnTo>
                  <a:lnTo>
                    <a:pt x="788" y="150"/>
                  </a:lnTo>
                  <a:lnTo>
                    <a:pt x="796" y="152"/>
                  </a:lnTo>
                  <a:lnTo>
                    <a:pt x="805" y="155"/>
                  </a:lnTo>
                  <a:lnTo>
                    <a:pt x="814" y="155"/>
                  </a:lnTo>
                  <a:lnTo>
                    <a:pt x="814" y="155"/>
                  </a:lnTo>
                  <a:lnTo>
                    <a:pt x="828" y="153"/>
                  </a:lnTo>
                  <a:lnTo>
                    <a:pt x="842" y="151"/>
                  </a:lnTo>
                  <a:lnTo>
                    <a:pt x="859" y="148"/>
                  </a:lnTo>
                  <a:lnTo>
                    <a:pt x="876" y="143"/>
                  </a:lnTo>
                  <a:lnTo>
                    <a:pt x="876" y="182"/>
                  </a:lnTo>
                  <a:lnTo>
                    <a:pt x="876" y="182"/>
                  </a:lnTo>
                  <a:lnTo>
                    <a:pt x="859" y="188"/>
                  </a:lnTo>
                  <a:lnTo>
                    <a:pt x="842" y="190"/>
                  </a:lnTo>
                  <a:lnTo>
                    <a:pt x="827" y="193"/>
                  </a:lnTo>
                  <a:lnTo>
                    <a:pt x="810" y="194"/>
                  </a:lnTo>
                  <a:lnTo>
                    <a:pt x="810" y="194"/>
                  </a:lnTo>
                  <a:lnTo>
                    <a:pt x="797" y="193"/>
                  </a:lnTo>
                  <a:lnTo>
                    <a:pt x="787" y="192"/>
                  </a:lnTo>
                  <a:lnTo>
                    <a:pt x="776" y="189"/>
                  </a:lnTo>
                  <a:lnTo>
                    <a:pt x="767" y="185"/>
                  </a:lnTo>
                  <a:lnTo>
                    <a:pt x="759" y="182"/>
                  </a:lnTo>
                  <a:lnTo>
                    <a:pt x="751" y="176"/>
                  </a:lnTo>
                  <a:lnTo>
                    <a:pt x="745" y="171"/>
                  </a:lnTo>
                  <a:lnTo>
                    <a:pt x="740" y="165"/>
                  </a:lnTo>
                  <a:lnTo>
                    <a:pt x="735" y="157"/>
                  </a:lnTo>
                  <a:lnTo>
                    <a:pt x="731" y="151"/>
                  </a:lnTo>
                  <a:lnTo>
                    <a:pt x="727" y="142"/>
                  </a:lnTo>
                  <a:lnTo>
                    <a:pt x="725" y="134"/>
                  </a:lnTo>
                  <a:lnTo>
                    <a:pt x="721" y="116"/>
                  </a:lnTo>
                  <a:lnTo>
                    <a:pt x="720" y="97"/>
                  </a:lnTo>
                  <a:lnTo>
                    <a:pt x="720" y="97"/>
                  </a:lnTo>
                  <a:lnTo>
                    <a:pt x="721" y="86"/>
                  </a:lnTo>
                  <a:lnTo>
                    <a:pt x="722" y="74"/>
                  </a:lnTo>
                  <a:lnTo>
                    <a:pt x="723" y="63"/>
                  </a:lnTo>
                  <a:lnTo>
                    <a:pt x="727" y="54"/>
                  </a:lnTo>
                  <a:lnTo>
                    <a:pt x="730" y="45"/>
                  </a:lnTo>
                  <a:lnTo>
                    <a:pt x="735" y="37"/>
                  </a:lnTo>
                  <a:lnTo>
                    <a:pt x="740" y="30"/>
                  </a:lnTo>
                  <a:lnTo>
                    <a:pt x="745" y="23"/>
                  </a:lnTo>
                  <a:lnTo>
                    <a:pt x="751" y="18"/>
                  </a:lnTo>
                  <a:lnTo>
                    <a:pt x="758" y="13"/>
                  </a:lnTo>
                  <a:lnTo>
                    <a:pt x="766" y="9"/>
                  </a:lnTo>
                  <a:lnTo>
                    <a:pt x="773" y="7"/>
                  </a:lnTo>
                  <a:lnTo>
                    <a:pt x="782" y="4"/>
                  </a:lnTo>
                  <a:lnTo>
                    <a:pt x="790" y="2"/>
                  </a:lnTo>
                  <a:lnTo>
                    <a:pt x="809" y="0"/>
                  </a:lnTo>
                  <a:lnTo>
                    <a:pt x="809" y="0"/>
                  </a:lnTo>
                  <a:lnTo>
                    <a:pt x="827" y="2"/>
                  </a:lnTo>
                  <a:lnTo>
                    <a:pt x="836" y="4"/>
                  </a:lnTo>
                  <a:lnTo>
                    <a:pt x="845" y="7"/>
                  </a:lnTo>
                  <a:lnTo>
                    <a:pt x="852" y="9"/>
                  </a:lnTo>
                  <a:lnTo>
                    <a:pt x="859" y="13"/>
                  </a:lnTo>
                  <a:lnTo>
                    <a:pt x="866" y="18"/>
                  </a:lnTo>
                  <a:lnTo>
                    <a:pt x="871" y="23"/>
                  </a:lnTo>
                  <a:lnTo>
                    <a:pt x="878" y="30"/>
                  </a:lnTo>
                  <a:lnTo>
                    <a:pt x="883" y="37"/>
                  </a:lnTo>
                  <a:lnTo>
                    <a:pt x="887" y="45"/>
                  </a:lnTo>
                  <a:lnTo>
                    <a:pt x="891" y="54"/>
                  </a:lnTo>
                  <a:lnTo>
                    <a:pt x="893" y="63"/>
                  </a:lnTo>
                  <a:lnTo>
                    <a:pt x="896" y="74"/>
                  </a:lnTo>
                  <a:lnTo>
                    <a:pt x="897" y="86"/>
                  </a:lnTo>
                  <a:lnTo>
                    <a:pt x="897" y="97"/>
                  </a:lnTo>
                  <a:lnTo>
                    <a:pt x="897" y="97"/>
                  </a:lnTo>
                  <a:lnTo>
                    <a:pt x="896" y="114"/>
                  </a:lnTo>
                  <a:lnTo>
                    <a:pt x="764" y="114"/>
                  </a:lnTo>
                  <a:close/>
                  <a:moveTo>
                    <a:pt x="766" y="77"/>
                  </a:moveTo>
                  <a:lnTo>
                    <a:pt x="855" y="77"/>
                  </a:lnTo>
                  <a:lnTo>
                    <a:pt x="855" y="77"/>
                  </a:lnTo>
                  <a:lnTo>
                    <a:pt x="852" y="69"/>
                  </a:lnTo>
                  <a:lnTo>
                    <a:pt x="850" y="63"/>
                  </a:lnTo>
                  <a:lnTo>
                    <a:pt x="846" y="57"/>
                  </a:lnTo>
                  <a:lnTo>
                    <a:pt x="841" y="51"/>
                  </a:lnTo>
                  <a:lnTo>
                    <a:pt x="836" y="48"/>
                  </a:lnTo>
                  <a:lnTo>
                    <a:pt x="828" y="45"/>
                  </a:lnTo>
                  <a:lnTo>
                    <a:pt x="819" y="43"/>
                  </a:lnTo>
                  <a:lnTo>
                    <a:pt x="809" y="41"/>
                  </a:lnTo>
                  <a:lnTo>
                    <a:pt x="809" y="41"/>
                  </a:lnTo>
                  <a:lnTo>
                    <a:pt x="799" y="43"/>
                  </a:lnTo>
                  <a:lnTo>
                    <a:pt x="790" y="45"/>
                  </a:lnTo>
                  <a:lnTo>
                    <a:pt x="782" y="48"/>
                  </a:lnTo>
                  <a:lnTo>
                    <a:pt x="777" y="51"/>
                  </a:lnTo>
                  <a:lnTo>
                    <a:pt x="772" y="57"/>
                  </a:lnTo>
                  <a:lnTo>
                    <a:pt x="769" y="63"/>
                  </a:lnTo>
                  <a:lnTo>
                    <a:pt x="767" y="69"/>
                  </a:lnTo>
                  <a:lnTo>
                    <a:pt x="766" y="77"/>
                  </a:lnTo>
                  <a:lnTo>
                    <a:pt x="766" y="77"/>
                  </a:lnTo>
                  <a:close/>
                </a:path>
              </a:pathLst>
            </a:custGeom>
            <a:solidFill>
              <a:srgbClr val="3D4F5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solidFill>
                  <a:srgbClr val="333D47"/>
                </a:solidFill>
              </a:endParaRPr>
            </a:p>
          </p:txBody>
        </p:sp>
      </p:grpSp>
    </p:spTree>
    <p:extLst>
      <p:ext uri="{BB962C8B-B14F-4D97-AF65-F5344CB8AC3E}">
        <p14:creationId xmlns:p14="http://schemas.microsoft.com/office/powerpoint/2010/main" val="470016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100000"/>
        </a:lnSpc>
        <a:spcBef>
          <a:spcPct val="0"/>
        </a:spcBef>
        <a:buNone/>
        <a:defRPr sz="2600" b="1" kern="1200" cap="none" baseline="0">
          <a:solidFill>
            <a:schemeClr val="accent1"/>
          </a:solidFill>
          <a:latin typeface="+mj-lt"/>
          <a:ea typeface="Segoe UI" panose="020B0502040204020203" pitchFamily="34" charset="0"/>
          <a:cs typeface="Segoe UI" panose="020B0502040204020203" pitchFamily="34" charset="0"/>
        </a:defRPr>
      </a:lvl1pPr>
    </p:titleStyle>
    <p:bodyStyle>
      <a:lvl1pPr marL="174625" indent="-174625" algn="l" defTabSz="914400" rtl="0" eaLnBrk="1" latinLnBrk="0" hangingPunct="1">
        <a:lnSpc>
          <a:spcPct val="100000"/>
        </a:lnSpc>
        <a:spcBef>
          <a:spcPts val="0"/>
        </a:spcBef>
        <a:spcAft>
          <a:spcPts val="300"/>
        </a:spcAft>
        <a:buSzPct val="120000"/>
        <a:buFont typeface="Arial" pitchFamily="34" charset="0"/>
        <a:buNone/>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1pPr>
      <a:lvl2pPr marL="180975" indent="-18097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2pPr>
      <a:lvl3pPr marL="392113" indent="-182563" algn="l" defTabSz="914400" rtl="0" eaLnBrk="1" latinLnBrk="0" hangingPunct="1">
        <a:lnSpc>
          <a:spcPct val="100000"/>
        </a:lnSpc>
        <a:spcBef>
          <a:spcPts val="0"/>
        </a:spcBef>
        <a:spcAft>
          <a:spcPts val="300"/>
        </a:spcAft>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3pPr>
      <a:lvl4pPr marL="601663" indent="-219075" algn="l" defTabSz="914400" rtl="0" eaLnBrk="1" latinLnBrk="0" hangingPunct="1">
        <a:lnSpc>
          <a:spcPct val="100000"/>
        </a:lnSpc>
        <a:spcBef>
          <a:spcPts val="0"/>
        </a:spcBef>
        <a:spcAft>
          <a:spcPts val="300"/>
        </a:spcAft>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4pPr>
      <a:lvl5pPr marL="806450" indent="-204788" algn="l" defTabSz="914400" rtl="0" eaLnBrk="1" latinLnBrk="0" hangingPunct="1">
        <a:lnSpc>
          <a:spcPct val="100000"/>
        </a:lnSpc>
        <a:spcBef>
          <a:spcPts val="0"/>
        </a:spcBef>
        <a:spcAft>
          <a:spcPts val="300"/>
        </a:spcAft>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5pPr>
      <a:lvl6pPr marL="984250" indent="-174625"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3">
          <p15:clr>
            <a:srgbClr val="F26B43"/>
          </p15:clr>
        </p15:guide>
        <p15:guide id="2" pos="7287">
          <p15:clr>
            <a:srgbClr val="F26B43"/>
          </p15:clr>
        </p15:guide>
        <p15:guide id="3" orient="horz" pos="3589">
          <p15:clr>
            <a:srgbClr val="F26B43"/>
          </p15:clr>
        </p15:guide>
        <p15:guide id="4" orient="horz" pos="255">
          <p15:clr>
            <a:srgbClr val="F26B43"/>
          </p15:clr>
        </p15:guide>
        <p15:guide id="5" orient="horz" pos="777">
          <p15:clr>
            <a:srgbClr val="F26B43"/>
          </p15:clr>
        </p15:guide>
        <p15:guide id="6" orient="horz" pos="1117">
          <p15:clr>
            <a:srgbClr val="F26B43"/>
          </p15:clr>
        </p15:guide>
        <p15:guide id="7" orient="horz" pos="9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jp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28.jpg"/><Relationship Id="rId5" Type="http://schemas.openxmlformats.org/officeDocument/2006/relationships/image" Target="../media/image22.jpe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descr="Poster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723" b="1723"/>
          <a:stretch>
            <a:fillRect/>
          </a:stretch>
        </p:blipFill>
        <p:spPr>
          <a:xfrm>
            <a:off x="0" y="0"/>
            <a:ext cx="12192000" cy="9546440"/>
          </a:xfrm>
        </p:spPr>
      </p:pic>
      <p:sp>
        <p:nvSpPr>
          <p:cNvPr id="4" name="Text Placeholder 2"/>
          <p:cNvSpPr txBox="1">
            <a:spLocks/>
          </p:cNvSpPr>
          <p:nvPr/>
        </p:nvSpPr>
        <p:spPr>
          <a:xfrm>
            <a:off x="361221" y="2830966"/>
            <a:ext cx="9212437" cy="1293228"/>
          </a:xfrm>
          <a:prstGeom prst="rect">
            <a:avLst/>
          </a:prstGeom>
        </p:spPr>
        <p:txBody>
          <a:bodyPr/>
          <a:lstStyle>
            <a:lvl1pPr marL="174625" indent="-174625" algn="l" defTabSz="914400" rtl="0" eaLnBrk="1" latinLnBrk="0" hangingPunct="1">
              <a:lnSpc>
                <a:spcPct val="100000"/>
              </a:lnSpc>
              <a:spcBef>
                <a:spcPts val="0"/>
              </a:spcBef>
              <a:spcAft>
                <a:spcPts val="300"/>
              </a:spcAft>
              <a:buSzPct val="120000"/>
              <a:buFont typeface="Arial" pitchFamily="34" charset="0"/>
              <a:buNone/>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1pPr>
            <a:lvl2pPr marL="180975" indent="-18097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2pPr>
            <a:lvl3pPr marL="392113" indent="-182563" algn="l" defTabSz="914400" rtl="0" eaLnBrk="1" latinLnBrk="0" hangingPunct="1">
              <a:lnSpc>
                <a:spcPct val="100000"/>
              </a:lnSpc>
              <a:spcBef>
                <a:spcPts val="0"/>
              </a:spcBef>
              <a:spcAft>
                <a:spcPts val="300"/>
              </a:spcAft>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3pPr>
            <a:lvl4pPr marL="601663" indent="-219075" algn="l" defTabSz="914400" rtl="0" eaLnBrk="1" latinLnBrk="0" hangingPunct="1">
              <a:lnSpc>
                <a:spcPct val="100000"/>
              </a:lnSpc>
              <a:spcBef>
                <a:spcPts val="0"/>
              </a:spcBef>
              <a:spcAft>
                <a:spcPts val="300"/>
              </a:spcAft>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4pPr>
            <a:lvl5pPr marL="806450" indent="-204788" algn="l" defTabSz="914400" rtl="0" eaLnBrk="1" latinLnBrk="0" hangingPunct="1">
              <a:lnSpc>
                <a:spcPct val="100000"/>
              </a:lnSpc>
              <a:spcBef>
                <a:spcPts val="0"/>
              </a:spcBef>
              <a:spcAft>
                <a:spcPts val="300"/>
              </a:spcAft>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5pPr>
            <a:lvl6pPr marL="984250" indent="-174625"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0"/>
              </a:spcBef>
              <a:spcAft>
                <a:spcPts val="300"/>
              </a:spcAft>
              <a:buClrTx/>
              <a:buSzPct val="120000"/>
              <a:buFont typeface="Arial" pitchFamily="34" charset="0"/>
              <a:buNone/>
              <a:tabLst/>
              <a:defRPr/>
            </a:pPr>
            <a:r>
              <a:rPr kumimoji="0" lang="en-ZA" sz="4200" b="1" i="0" u="none" strike="noStrike" kern="1200" cap="none" spc="-20" normalizeH="0" baseline="0" noProof="0" dirty="0">
                <a:ln>
                  <a:noFill/>
                </a:ln>
                <a:solidFill>
                  <a:srgbClr val="FFFFFF"/>
                </a:solidFill>
                <a:effectLst/>
                <a:uLnTx/>
                <a:uFillTx/>
                <a:latin typeface="+mj-lt"/>
                <a:ea typeface="Segoe UI" panose="020B0502040204020203" pitchFamily="34" charset="0"/>
                <a:cs typeface="Segoe UI" panose="020B0502040204020203" pitchFamily="34" charset="0"/>
              </a:rPr>
              <a:t>SHE: Safety, Health and Environment</a:t>
            </a:r>
          </a:p>
          <a:p>
            <a:pPr marL="174625" marR="0" lvl="0" indent="-174625" algn="l" defTabSz="914400" rtl="0" eaLnBrk="1" fontAlgn="auto" latinLnBrk="0" hangingPunct="1">
              <a:lnSpc>
                <a:spcPct val="100000"/>
              </a:lnSpc>
              <a:spcBef>
                <a:spcPts val="0"/>
              </a:spcBef>
              <a:spcAft>
                <a:spcPts val="300"/>
              </a:spcAft>
              <a:buClrTx/>
              <a:buSzPct val="120000"/>
              <a:buFont typeface="Arial" pitchFamily="34" charset="0"/>
              <a:buNone/>
              <a:tabLst/>
              <a:defRPr/>
            </a:pPr>
            <a:endParaRPr kumimoji="0" lang="en-ZA" sz="4200" b="1" i="0" u="none" strike="noStrike" kern="1200" cap="none" spc="-20" normalizeH="0" baseline="0" noProof="0" dirty="0">
              <a:ln>
                <a:noFill/>
              </a:ln>
              <a:solidFill>
                <a:srgbClr val="FFFFFF"/>
              </a:solidFill>
              <a:effectLst/>
              <a:uLnTx/>
              <a:uFillTx/>
              <a:latin typeface="+mj-lt"/>
              <a:ea typeface="Segoe UI" panose="020B0502040204020203" pitchFamily="34" charset="0"/>
              <a:cs typeface="Segoe UI" panose="020B0502040204020203" pitchFamily="34" charset="0"/>
            </a:endParaRPr>
          </a:p>
          <a:p>
            <a:pPr marL="174625" marR="0" lvl="0" indent="-174625" algn="l" defTabSz="914400" rtl="0" eaLnBrk="1" fontAlgn="auto" latinLnBrk="0" hangingPunct="1">
              <a:lnSpc>
                <a:spcPct val="100000"/>
              </a:lnSpc>
              <a:spcBef>
                <a:spcPts val="0"/>
              </a:spcBef>
              <a:spcAft>
                <a:spcPts val="300"/>
              </a:spcAft>
              <a:buClrTx/>
              <a:buSzPct val="120000"/>
              <a:buFont typeface="Arial" pitchFamily="34" charset="0"/>
              <a:buNone/>
              <a:tabLst/>
              <a:defRPr/>
            </a:pPr>
            <a:r>
              <a:rPr kumimoji="0" lang="en-ZA" sz="4200" b="1" i="0" u="none" strike="noStrike" kern="1200" cap="none" spc="-20" normalizeH="0" baseline="0" noProof="0" dirty="0">
                <a:ln>
                  <a:noFill/>
                </a:ln>
                <a:solidFill>
                  <a:srgbClr val="FFFFFF"/>
                </a:solidFill>
                <a:effectLst/>
                <a:uLnTx/>
                <a:uFillTx/>
                <a:latin typeface="+mj-lt"/>
                <a:ea typeface="Segoe UI" panose="020B0502040204020203" pitchFamily="34" charset="0"/>
                <a:cs typeface="Segoe UI" panose="020B0502040204020203" pitchFamily="34" charset="0"/>
              </a:rPr>
              <a:t>Sello Malomane</a:t>
            </a:r>
          </a:p>
          <a:p>
            <a:pPr marL="174625" marR="0" lvl="0" indent="-174625" algn="l" defTabSz="914400" rtl="0" eaLnBrk="1" fontAlgn="auto" latinLnBrk="0" hangingPunct="1">
              <a:lnSpc>
                <a:spcPct val="100000"/>
              </a:lnSpc>
              <a:spcBef>
                <a:spcPts val="0"/>
              </a:spcBef>
              <a:spcAft>
                <a:spcPts val="300"/>
              </a:spcAft>
              <a:buClrTx/>
              <a:buSzPct val="120000"/>
              <a:buFont typeface="Arial" pitchFamily="34" charset="0"/>
              <a:buNone/>
              <a:tabLst/>
              <a:defRPr/>
            </a:pPr>
            <a:endParaRPr kumimoji="0" lang="en-ZA" sz="4400" b="1" i="0" u="none" strike="noStrike" kern="1200" cap="none" spc="-20" normalizeH="0" baseline="0" noProof="0" dirty="0">
              <a:ln>
                <a:noFill/>
              </a:ln>
              <a:solidFill>
                <a:srgbClr val="FFFFFF"/>
              </a:solidFill>
              <a:effectLst/>
              <a:uLnTx/>
              <a:uFillTx/>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0287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2810" y="302129"/>
            <a:ext cx="10947600" cy="920219"/>
          </a:xfrm>
        </p:spPr>
        <p:txBody>
          <a:bodyPr/>
          <a:lstStyle/>
          <a:p>
            <a:r>
              <a:rPr lang="en-US" sz="2800" dirty="0"/>
              <a:t>Health and Safety pyramid</a:t>
            </a:r>
            <a:endParaRPr lang="en-ZA" sz="2800" dirty="0"/>
          </a:p>
        </p:txBody>
      </p:sp>
      <p:sp>
        <p:nvSpPr>
          <p:cNvPr id="5" name="Text Placeholder 3"/>
          <p:cNvSpPr>
            <a:spLocks noGrp="1"/>
          </p:cNvSpPr>
          <p:nvPr>
            <p:ph type="body" sz="quarter" idx="4294967295"/>
          </p:nvPr>
        </p:nvSpPr>
        <p:spPr>
          <a:xfrm>
            <a:off x="335844" y="1711158"/>
            <a:ext cx="11421533" cy="4753810"/>
          </a:xfrm>
          <a:prstGeom prst="rect">
            <a:avLst/>
          </a:prstGeom>
        </p:spPr>
        <p:txBody>
          <a:bodyPr/>
          <a:lstStyle/>
          <a:p>
            <a:endParaRPr lang="en-ZA" dirty="0">
              <a:latin typeface="Calibri"/>
              <a:cs typeface="Calibri"/>
            </a:endParaRPr>
          </a:p>
          <a:p>
            <a:endParaRPr lang="en-ZA" dirty="0">
              <a:latin typeface="Calibri"/>
              <a:cs typeface="Calibri"/>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24" y="1755388"/>
            <a:ext cx="5240592" cy="3275370"/>
          </a:xfrm>
          <a:prstGeom prst="rect">
            <a:avLst/>
          </a:prstGeom>
        </p:spPr>
      </p:pic>
      <p:cxnSp>
        <p:nvCxnSpPr>
          <p:cNvPr id="8" name="Straight Connector 7"/>
          <p:cNvCxnSpPr/>
          <p:nvPr/>
        </p:nvCxnSpPr>
        <p:spPr>
          <a:xfrm>
            <a:off x="6135332" y="4587078"/>
            <a:ext cx="186812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42788" y="4395349"/>
            <a:ext cx="324464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000000"/>
                </a:solidFill>
                <a:effectLst/>
                <a:uLnTx/>
                <a:uFillTx/>
                <a:cs typeface="Calibri"/>
              </a:rPr>
              <a:t>Unsafe acts</a:t>
            </a:r>
          </a:p>
        </p:txBody>
      </p:sp>
      <p:sp>
        <p:nvSpPr>
          <p:cNvPr id="10" name="TextBox 9"/>
          <p:cNvSpPr txBox="1"/>
          <p:nvPr/>
        </p:nvSpPr>
        <p:spPr>
          <a:xfrm>
            <a:off x="8010015" y="3928317"/>
            <a:ext cx="324464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000000"/>
                </a:solidFill>
                <a:effectLst/>
                <a:uLnTx/>
                <a:uFillTx/>
                <a:cs typeface="Calibri"/>
              </a:rPr>
              <a:t>Near misses</a:t>
            </a:r>
          </a:p>
        </p:txBody>
      </p:sp>
      <p:cxnSp>
        <p:nvCxnSpPr>
          <p:cNvPr id="11" name="Straight Connector 10"/>
          <p:cNvCxnSpPr/>
          <p:nvPr/>
        </p:nvCxnSpPr>
        <p:spPr>
          <a:xfrm flipV="1">
            <a:off x="5112777" y="3608769"/>
            <a:ext cx="2785807" cy="1966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96904" y="3431788"/>
            <a:ext cx="324464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000000"/>
                </a:solidFill>
                <a:effectLst/>
                <a:uLnTx/>
                <a:uFillTx/>
                <a:cs typeface="Calibri"/>
              </a:rPr>
              <a:t>Recordable injuries</a:t>
            </a:r>
          </a:p>
        </p:txBody>
      </p:sp>
      <p:cxnSp>
        <p:nvCxnSpPr>
          <p:cNvPr id="13" name="Straight Connector 12"/>
          <p:cNvCxnSpPr/>
          <p:nvPr/>
        </p:nvCxnSpPr>
        <p:spPr>
          <a:xfrm flipV="1">
            <a:off x="4608054" y="3053246"/>
            <a:ext cx="3316748" cy="4916"/>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964131" y="2861517"/>
            <a:ext cx="324464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000000"/>
                </a:solidFill>
                <a:effectLst/>
                <a:uLnTx/>
                <a:uFillTx/>
                <a:cs typeface="Calibri"/>
              </a:rPr>
              <a:t>Lost workday cases</a:t>
            </a:r>
          </a:p>
        </p:txBody>
      </p:sp>
      <p:cxnSp>
        <p:nvCxnSpPr>
          <p:cNvPr id="15" name="Straight Connector 14"/>
          <p:cNvCxnSpPr/>
          <p:nvPr/>
        </p:nvCxnSpPr>
        <p:spPr>
          <a:xfrm flipV="1">
            <a:off x="5689600" y="4115130"/>
            <a:ext cx="2156541" cy="4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85344" y="2473143"/>
            <a:ext cx="3900129" cy="49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970687" y="2305994"/>
            <a:ext cx="324464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000000"/>
                </a:solidFill>
                <a:effectLst/>
                <a:uLnTx/>
                <a:uFillTx/>
                <a:cs typeface="Calibri"/>
              </a:rPr>
              <a:t>Fatality</a:t>
            </a:r>
          </a:p>
        </p:txBody>
      </p:sp>
      <p:sp>
        <p:nvSpPr>
          <p:cNvPr id="18" name="TextBox 17"/>
          <p:cNvSpPr txBox="1"/>
          <p:nvPr/>
        </p:nvSpPr>
        <p:spPr>
          <a:xfrm>
            <a:off x="634148" y="5363728"/>
            <a:ext cx="879003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800" b="0" i="0" u="none" strike="noStrike" kern="0" cap="none" spc="0" normalizeH="0" baseline="0" noProof="0" dirty="0">
                <a:ln>
                  <a:noFill/>
                </a:ln>
                <a:solidFill>
                  <a:srgbClr val="0DB14B"/>
                </a:solidFill>
                <a:effectLst/>
                <a:uLnTx/>
                <a:uFillTx/>
                <a:cs typeface="Calibri"/>
              </a:rPr>
              <a:t>‘SAFETY BEGINS WITH YOU and ME’ </a:t>
            </a:r>
          </a:p>
        </p:txBody>
      </p:sp>
    </p:spTree>
    <p:extLst>
      <p:ext uri="{BB962C8B-B14F-4D97-AF65-F5344CB8AC3E}">
        <p14:creationId xmlns:p14="http://schemas.microsoft.com/office/powerpoint/2010/main" val="250812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0" y="1645274"/>
            <a:ext cx="3756376" cy="4524315"/>
          </a:xfrm>
          <a:prstGeom prst="rect">
            <a:avLst/>
          </a:prstGeom>
        </p:spPr>
        <p:txBody>
          <a:bodyPr wrap="square">
            <a:spAutoFit/>
          </a:bodyPr>
          <a:lstStyle/>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000" b="0" i="0" u="none" strike="noStrike" kern="0" cap="none" spc="0" normalizeH="0" baseline="0" noProof="0" dirty="0">
                <a:ln>
                  <a:noFill/>
                </a:ln>
                <a:solidFill>
                  <a:srgbClr val="FF3300"/>
                </a:solidFill>
                <a:effectLst/>
                <a:uLnTx/>
                <a:uFillTx/>
              </a:rPr>
              <a:t>±88%</a:t>
            </a:r>
            <a:r>
              <a:rPr kumimoji="0" lang="en-GB" sz="2000" b="0" i="0" u="none" strike="noStrike" kern="0" cap="none" spc="0" normalizeH="0" baseline="0" noProof="0" dirty="0">
                <a:ln>
                  <a:noFill/>
                </a:ln>
                <a:solidFill>
                  <a:srgbClr val="000000"/>
                </a:solidFill>
                <a:effectLst/>
                <a:uLnTx/>
                <a:uFillTx/>
              </a:rPr>
              <a:t> of incidents are caused by </a:t>
            </a:r>
            <a:r>
              <a:rPr kumimoji="0" lang="en-GB" sz="2000" b="0" i="0" u="none" strike="noStrike" kern="0" cap="none" spc="0" normalizeH="0" baseline="0" noProof="0" dirty="0">
                <a:ln>
                  <a:noFill/>
                </a:ln>
                <a:solidFill>
                  <a:srgbClr val="FF3300"/>
                </a:solidFill>
                <a:effectLst/>
                <a:uLnTx/>
                <a:uFillTx/>
              </a:rPr>
              <a:t>unsafe acts</a:t>
            </a:r>
          </a:p>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0" i="0" u="none" strike="noStrike" kern="0" cap="none" spc="0" normalizeH="0" baseline="0" noProof="0" dirty="0">
              <a:ln>
                <a:noFill/>
              </a:ln>
              <a:solidFill>
                <a:srgbClr val="FF3300"/>
              </a:solidFill>
              <a:effectLst/>
              <a:uLnTx/>
              <a:uFillTx/>
            </a:endParaRPr>
          </a:p>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0" i="0" u="none" strike="noStrike" kern="0" cap="none" spc="0" normalizeH="0" baseline="0" noProof="0" dirty="0">
              <a:ln>
                <a:noFill/>
              </a:ln>
              <a:solidFill>
                <a:srgbClr val="FF3300"/>
              </a:solidFill>
              <a:effectLst/>
              <a:uLnTx/>
              <a:uFillTx/>
            </a:endParaRPr>
          </a:p>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0" i="0" u="none" strike="noStrike" kern="0" cap="none" spc="0" normalizeH="0" baseline="0" noProof="0" dirty="0">
              <a:ln>
                <a:noFill/>
              </a:ln>
              <a:solidFill>
                <a:srgbClr val="FF3300"/>
              </a:solidFill>
              <a:effectLst/>
              <a:uLnTx/>
              <a:uFillTx/>
            </a:endParaRPr>
          </a:p>
          <a:p>
            <a:pPr marL="0" marR="0" lvl="0" indent="0" defTabSz="914400" eaLnBrk="1" fontAlgn="auto" latinLnBrk="0" hangingPunct="1">
              <a:lnSpc>
                <a:spcPct val="100000"/>
              </a:lnSpc>
              <a:spcBef>
                <a:spcPct val="0"/>
              </a:spcBef>
              <a:spcAft>
                <a:spcPts val="0"/>
              </a:spcAft>
              <a:buClr>
                <a:srgbClr val="FF3300"/>
              </a:buClr>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000" b="0" i="0" u="none" strike="noStrike" kern="0" cap="none" spc="0" normalizeH="0" baseline="0" noProof="0" dirty="0">
                <a:ln>
                  <a:noFill/>
                </a:ln>
                <a:solidFill>
                  <a:srgbClr val="3333CC"/>
                </a:solidFill>
                <a:effectLst/>
                <a:uLnTx/>
                <a:uFillTx/>
              </a:rPr>
              <a:t>±10%</a:t>
            </a:r>
            <a:r>
              <a:rPr kumimoji="0" lang="en-GB" sz="2000" b="0" i="0" u="none" strike="noStrike" kern="0" cap="none" spc="0" normalizeH="0" baseline="0" noProof="0" dirty="0">
                <a:ln>
                  <a:noFill/>
                </a:ln>
                <a:solidFill>
                  <a:srgbClr val="000000"/>
                </a:solidFill>
                <a:effectLst/>
                <a:uLnTx/>
                <a:uFillTx/>
              </a:rPr>
              <a:t> of incidents are caused by </a:t>
            </a:r>
            <a:r>
              <a:rPr kumimoji="0" lang="en-GB" sz="2000" b="0" i="0" u="none" strike="noStrike" kern="0" cap="none" spc="0" normalizeH="0" baseline="0" noProof="0" dirty="0">
                <a:ln>
                  <a:noFill/>
                </a:ln>
                <a:solidFill>
                  <a:srgbClr val="3333CC"/>
                </a:solidFill>
                <a:effectLst/>
                <a:uLnTx/>
                <a:uFillTx/>
              </a:rPr>
              <a:t>unsafe conditions</a:t>
            </a:r>
          </a:p>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0" i="0" u="none" strike="noStrike" kern="0" cap="none" spc="0" normalizeH="0" baseline="0" noProof="0" dirty="0">
              <a:ln>
                <a:noFill/>
              </a:ln>
              <a:solidFill>
                <a:srgbClr val="FF3300"/>
              </a:solidFill>
              <a:effectLst/>
              <a:uLnTx/>
              <a:uFillTx/>
            </a:endParaRPr>
          </a:p>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0" i="0" u="none" strike="noStrike" kern="0" cap="none" spc="0" normalizeH="0" baseline="0" noProof="0" dirty="0">
              <a:ln>
                <a:noFill/>
              </a:ln>
              <a:solidFill>
                <a:srgbClr val="FF3300"/>
              </a:solidFill>
              <a:effectLst/>
              <a:uLnTx/>
              <a:uFillTx/>
            </a:endParaRPr>
          </a:p>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000" b="0" i="0" u="none" strike="noStrike" kern="0" cap="none" spc="0" normalizeH="0" baseline="0" noProof="0" dirty="0">
              <a:ln>
                <a:noFill/>
              </a:ln>
              <a:solidFill>
                <a:srgbClr val="FF3300"/>
              </a:solidFill>
              <a:effectLst/>
              <a:uLnTx/>
              <a:uFillTx/>
            </a:endParaRPr>
          </a:p>
          <a:p>
            <a:pPr marL="0" marR="0" lvl="0" indent="0" defTabSz="914400" eaLnBrk="1" fontAlgn="auto" latinLnBrk="0" hangingPunct="1">
              <a:lnSpc>
                <a:spcPct val="100000"/>
              </a:lnSpc>
              <a:spcBef>
                <a:spcPct val="0"/>
              </a:spcBef>
              <a:spcAft>
                <a:spcPts val="0"/>
              </a:spcAft>
              <a:buClr>
                <a:srgbClr val="FF3300"/>
              </a:buClr>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000" b="0" i="0" u="none" strike="noStrike" kern="0" cap="none" spc="0" normalizeH="0" baseline="0" noProof="0" dirty="0">
                <a:ln>
                  <a:noFill/>
                </a:ln>
                <a:solidFill>
                  <a:srgbClr val="339966"/>
                </a:solidFill>
                <a:effectLst/>
                <a:uLnTx/>
                <a:uFillTx/>
              </a:rPr>
              <a:t>±2%</a:t>
            </a:r>
            <a:r>
              <a:rPr kumimoji="0" lang="en-GB" sz="2000" b="0" i="0" u="none" strike="noStrike" kern="0" cap="none" spc="0" normalizeH="0" baseline="0" noProof="0" dirty="0">
                <a:ln>
                  <a:noFill/>
                </a:ln>
                <a:solidFill>
                  <a:srgbClr val="000000"/>
                </a:solidFill>
                <a:effectLst/>
                <a:uLnTx/>
                <a:uFillTx/>
              </a:rPr>
              <a:t> of incidents are caused by </a:t>
            </a:r>
            <a:r>
              <a:rPr kumimoji="0" lang="en-GB" sz="2000" b="0" i="0" u="none" strike="noStrike" kern="0" cap="none" spc="0" normalizeH="0" baseline="0" noProof="0" dirty="0">
                <a:ln>
                  <a:noFill/>
                </a:ln>
                <a:solidFill>
                  <a:srgbClr val="339966"/>
                </a:solidFill>
                <a:effectLst/>
                <a:uLnTx/>
                <a:uFillTx/>
              </a:rPr>
              <a:t>natural events</a:t>
            </a:r>
          </a:p>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600" b="0" i="0" u="none" strike="noStrike" kern="0" cap="none" spc="0" normalizeH="0" baseline="0" noProof="0" dirty="0">
              <a:ln>
                <a:noFill/>
              </a:ln>
              <a:solidFill>
                <a:srgbClr val="FF3300"/>
              </a:solidFill>
              <a:effectLst/>
              <a:uLnTx/>
              <a:uFillTx/>
            </a:endParaRPr>
          </a:p>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600" b="0" i="0" u="none" strike="noStrike" kern="0" cap="none" spc="0" normalizeH="0" baseline="0" noProof="0" dirty="0">
              <a:ln>
                <a:noFill/>
              </a:ln>
              <a:solidFill>
                <a:srgbClr val="FF3300"/>
              </a:solidFill>
              <a:effectLst/>
              <a:uLnTx/>
              <a:uFillTx/>
            </a:endParaRPr>
          </a:p>
          <a:p>
            <a:pPr marL="0" marR="0" lvl="0" indent="0" defTabSz="914400" eaLnBrk="1" fontAlgn="auto" latinLnBrk="0" hangingPunct="1">
              <a:lnSpc>
                <a:spcPct val="100000"/>
              </a:lnSpc>
              <a:spcBef>
                <a:spcPct val="0"/>
              </a:spcBef>
              <a:spcAft>
                <a:spcPts val="0"/>
              </a:spcAft>
              <a:buClr>
                <a:srgbClr val="FF3300"/>
              </a:buClr>
              <a:buSzTx/>
              <a:buFont typeface="Verdana" pitchFamily="32"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600" b="0" i="0" u="none" strike="noStrike" kern="0" cap="none" spc="0" normalizeH="0" baseline="0" noProof="0" dirty="0">
              <a:ln>
                <a:noFill/>
              </a:ln>
              <a:solidFill>
                <a:srgbClr val="FF3300"/>
              </a:solidFill>
              <a:effectLst/>
              <a:uLnTx/>
              <a:uFillTx/>
            </a:endParaRPr>
          </a:p>
        </p:txBody>
      </p:sp>
      <p:sp>
        <p:nvSpPr>
          <p:cNvPr id="6" name="Title 1"/>
          <p:cNvSpPr>
            <a:spLocks noGrp="1"/>
          </p:cNvSpPr>
          <p:nvPr>
            <p:ph type="title"/>
          </p:nvPr>
        </p:nvSpPr>
        <p:spPr>
          <a:xfrm>
            <a:off x="635000" y="275573"/>
            <a:ext cx="10947600" cy="920219"/>
          </a:xfrm>
        </p:spPr>
        <p:txBody>
          <a:bodyPr/>
          <a:lstStyle/>
          <a:p>
            <a:r>
              <a:rPr lang="en-US" dirty="0"/>
              <a:t>Incident causes</a:t>
            </a:r>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591" y="1863618"/>
            <a:ext cx="2992882" cy="3310875"/>
          </a:xfrm>
          <a:prstGeom prst="rect">
            <a:avLst/>
          </a:prstGeom>
        </p:spPr>
      </p:pic>
      <p:pic>
        <p:nvPicPr>
          <p:cNvPr id="7" name="Picture 2" descr="SCAN 38"/>
          <p:cNvPicPr>
            <a:picLocks noChangeAspect="1" noChangeArrowheads="1"/>
          </p:cNvPicPr>
          <p:nvPr/>
        </p:nvPicPr>
        <p:blipFill>
          <a:blip r:embed="rId3" cstate="print"/>
          <a:srcRect/>
          <a:stretch>
            <a:fillRect/>
          </a:stretch>
        </p:blipFill>
        <p:spPr bwMode="auto">
          <a:xfrm>
            <a:off x="5245913" y="1899229"/>
            <a:ext cx="3232520" cy="3264302"/>
          </a:xfrm>
          <a:prstGeom prst="rect">
            <a:avLst/>
          </a:prstGeom>
          <a:noFill/>
        </p:spPr>
      </p:pic>
    </p:spTree>
    <p:extLst>
      <p:ext uri="{BB962C8B-B14F-4D97-AF65-F5344CB8AC3E}">
        <p14:creationId xmlns:p14="http://schemas.microsoft.com/office/powerpoint/2010/main" val="184703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000" y="1645274"/>
            <a:ext cx="5726560" cy="3794885"/>
          </a:xfrm>
          <a:prstGeom prst="rect">
            <a:avLst/>
          </a:prstGeom>
        </p:spPr>
        <p:txBody>
          <a:bodyPr wrap="square">
            <a:spAutoFit/>
          </a:bodyPr>
          <a:lstStyle/>
          <a:p>
            <a:pPr marL="285750" marR="0" lvl="0" indent="-285750" defTabSz="914400" eaLnBrk="1" fontAlgn="auto" latinLnBrk="0" hangingPunct="1">
              <a:lnSpc>
                <a:spcPct val="90000"/>
              </a:lnSpc>
              <a:spcBef>
                <a:spcPts val="6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rPr>
              <a:t>Unguarded machines</a:t>
            </a:r>
            <a:br>
              <a:rPr kumimoji="0" lang="en-GB" sz="1800" b="0" i="0" u="none" strike="noStrike" kern="0" cap="none" spc="0" normalizeH="0" baseline="0" noProof="0" dirty="0">
                <a:ln>
                  <a:noFill/>
                </a:ln>
                <a:solidFill>
                  <a:srgbClr val="000000"/>
                </a:solidFill>
                <a:effectLst/>
                <a:uLnTx/>
                <a:uFillTx/>
              </a:rPr>
            </a:br>
            <a:endParaRPr kumimoji="0" lang="en-GB" sz="18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90000"/>
              </a:lnSpc>
              <a:spcBef>
                <a:spcPts val="6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rPr>
              <a:t>Poor housekeeping</a:t>
            </a:r>
            <a:br>
              <a:rPr kumimoji="0" lang="en-GB" sz="1800" b="0" i="0" u="none" strike="noStrike" kern="0" cap="none" spc="0" normalizeH="0" baseline="0" noProof="0" dirty="0">
                <a:ln>
                  <a:noFill/>
                </a:ln>
                <a:solidFill>
                  <a:srgbClr val="000000"/>
                </a:solidFill>
                <a:effectLst/>
                <a:uLnTx/>
                <a:uFillTx/>
              </a:rPr>
            </a:br>
            <a:endParaRPr kumimoji="0" lang="en-GB" sz="18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90000"/>
              </a:lnSpc>
              <a:spcBef>
                <a:spcPts val="6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rPr>
              <a:t>Poor lighting</a:t>
            </a:r>
            <a:br>
              <a:rPr kumimoji="0" lang="en-GB" sz="1800" b="0" i="0" u="none" strike="noStrike" kern="0" cap="none" spc="0" normalizeH="0" baseline="0" noProof="0" dirty="0">
                <a:ln>
                  <a:noFill/>
                </a:ln>
                <a:solidFill>
                  <a:srgbClr val="000000"/>
                </a:solidFill>
                <a:effectLst/>
                <a:uLnTx/>
                <a:uFillTx/>
              </a:rPr>
            </a:br>
            <a:endParaRPr kumimoji="0" lang="en-GB" sz="18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90000"/>
              </a:lnSpc>
              <a:spcBef>
                <a:spcPts val="6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rPr>
              <a:t>Wet floors </a:t>
            </a:r>
            <a:br>
              <a:rPr kumimoji="0" lang="en-GB" sz="1800" b="0" i="0" u="none" strike="noStrike" kern="0" cap="none" spc="0" normalizeH="0" baseline="0" noProof="0" dirty="0">
                <a:ln>
                  <a:noFill/>
                </a:ln>
                <a:solidFill>
                  <a:srgbClr val="000000"/>
                </a:solidFill>
                <a:effectLst/>
                <a:uLnTx/>
                <a:uFillTx/>
              </a:rPr>
            </a:br>
            <a:endParaRPr kumimoji="0" lang="en-GB" sz="18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90000"/>
              </a:lnSpc>
              <a:spcBef>
                <a:spcPts val="6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rPr>
              <a:t>Noise</a:t>
            </a:r>
            <a:br>
              <a:rPr kumimoji="0" lang="en-GB" sz="1800" b="0" i="0" u="none" strike="noStrike" kern="0" cap="none" spc="0" normalizeH="0" baseline="0" noProof="0" dirty="0">
                <a:ln>
                  <a:noFill/>
                </a:ln>
                <a:solidFill>
                  <a:srgbClr val="000000"/>
                </a:solidFill>
                <a:effectLst/>
                <a:uLnTx/>
                <a:uFillTx/>
              </a:rPr>
            </a:br>
            <a:endParaRPr kumimoji="0" lang="en-GB" sz="18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90000"/>
              </a:lnSpc>
              <a:spcBef>
                <a:spcPts val="6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rPr>
              <a:t>Areas where there are vehicles and people</a:t>
            </a:r>
            <a:br>
              <a:rPr kumimoji="0" lang="en-GB" sz="1800" b="0" i="0" u="none" strike="noStrike" kern="0" cap="none" spc="0" normalizeH="0" baseline="0" noProof="0" dirty="0">
                <a:ln>
                  <a:noFill/>
                </a:ln>
                <a:solidFill>
                  <a:srgbClr val="000000"/>
                </a:solidFill>
                <a:effectLst/>
                <a:uLnTx/>
                <a:uFillTx/>
              </a:rPr>
            </a:br>
            <a:endParaRPr kumimoji="0" lang="en-GB" sz="18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90000"/>
              </a:lnSpc>
              <a:spcBef>
                <a:spcPts val="6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rPr>
              <a:t>Congested areas (people and equipment)</a:t>
            </a:r>
          </a:p>
        </p:txBody>
      </p:sp>
      <p:sp>
        <p:nvSpPr>
          <p:cNvPr id="6" name="Title 1"/>
          <p:cNvSpPr>
            <a:spLocks noGrp="1"/>
          </p:cNvSpPr>
          <p:nvPr>
            <p:ph type="title"/>
          </p:nvPr>
        </p:nvSpPr>
        <p:spPr>
          <a:xfrm>
            <a:off x="635000" y="263046"/>
            <a:ext cx="10947600" cy="920219"/>
          </a:xfrm>
        </p:spPr>
        <p:txBody>
          <a:bodyPr/>
          <a:lstStyle/>
          <a:p>
            <a:r>
              <a:rPr lang="en-US" sz="2800" dirty="0"/>
              <a:t>Unsafe conditions</a:t>
            </a:r>
            <a:endParaRPr lang="en-ZA" sz="2800" dirty="0"/>
          </a:p>
        </p:txBody>
      </p:sp>
      <p:pic>
        <p:nvPicPr>
          <p:cNvPr id="5" name="Picture 3"/>
          <p:cNvPicPr>
            <a:picLocks noChangeAspect="1" noChangeArrowheads="1"/>
          </p:cNvPicPr>
          <p:nvPr/>
        </p:nvPicPr>
        <p:blipFill>
          <a:blip r:embed="rId2" cstate="print"/>
          <a:srcRect/>
          <a:stretch>
            <a:fillRect/>
          </a:stretch>
        </p:blipFill>
        <p:spPr bwMode="auto">
          <a:xfrm>
            <a:off x="8222685" y="1600179"/>
            <a:ext cx="2341217" cy="3312070"/>
          </a:xfrm>
          <a:prstGeom prst="rect">
            <a:avLst/>
          </a:prstGeom>
          <a:noFill/>
          <a:ln w="9525">
            <a:noFill/>
            <a:round/>
            <a:headEnd/>
            <a:tailEnd/>
          </a:ln>
        </p:spPr>
      </p:pic>
    </p:spTree>
    <p:extLst>
      <p:ext uri="{BB962C8B-B14F-4D97-AF65-F5344CB8AC3E}">
        <p14:creationId xmlns:p14="http://schemas.microsoft.com/office/powerpoint/2010/main" val="35906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07346" y="276665"/>
            <a:ext cx="10947600" cy="920219"/>
          </a:xfrm>
        </p:spPr>
        <p:txBody>
          <a:bodyPr/>
          <a:lstStyle/>
          <a:p>
            <a:r>
              <a:rPr lang="en-US" sz="2800" dirty="0"/>
              <a:t>Iceberg effect</a:t>
            </a:r>
            <a:endParaRPr lang="en-ZA" sz="2800" dirty="0"/>
          </a:p>
        </p:txBody>
      </p:sp>
      <p:grpSp>
        <p:nvGrpSpPr>
          <p:cNvPr id="5" name="Group 2"/>
          <p:cNvGrpSpPr>
            <a:grpSpLocks/>
          </p:cNvGrpSpPr>
          <p:nvPr/>
        </p:nvGrpSpPr>
        <p:grpSpPr bwMode="auto">
          <a:xfrm>
            <a:off x="8806487" y="2445258"/>
            <a:ext cx="2848459" cy="2357046"/>
            <a:chOff x="20" y="810"/>
            <a:chExt cx="3004" cy="3462"/>
          </a:xfrm>
        </p:grpSpPr>
        <p:pic>
          <p:nvPicPr>
            <p:cNvPr id="7" name="Picture 3" descr="iceberg"/>
            <p:cNvPicPr>
              <a:picLocks noChangeAspect="1" noChangeArrowheads="1"/>
            </p:cNvPicPr>
            <p:nvPr/>
          </p:nvPicPr>
          <p:blipFill>
            <a:blip r:embed="rId2" cstate="print"/>
            <a:srcRect/>
            <a:stretch>
              <a:fillRect/>
            </a:stretch>
          </p:blipFill>
          <p:spPr bwMode="auto">
            <a:xfrm>
              <a:off x="20" y="810"/>
              <a:ext cx="3004" cy="3462"/>
            </a:xfrm>
            <a:prstGeom prst="rect">
              <a:avLst/>
            </a:prstGeom>
            <a:noFill/>
            <a:ln w="28575">
              <a:solidFill>
                <a:srgbClr val="000000"/>
              </a:solidFill>
              <a:miter lim="800000"/>
              <a:headEnd/>
              <a:tailEnd/>
            </a:ln>
          </p:spPr>
        </p:pic>
        <p:pic>
          <p:nvPicPr>
            <p:cNvPr id="8" name="Picture 4" descr="iceberg"/>
            <p:cNvPicPr>
              <a:picLocks noChangeAspect="1" noChangeArrowheads="1"/>
            </p:cNvPicPr>
            <p:nvPr/>
          </p:nvPicPr>
          <p:blipFill>
            <a:blip r:embed="rId2" cstate="print"/>
            <a:srcRect b="69530"/>
            <a:stretch>
              <a:fillRect/>
            </a:stretch>
          </p:blipFill>
          <p:spPr bwMode="auto">
            <a:xfrm>
              <a:off x="22" y="816"/>
              <a:ext cx="3002" cy="1056"/>
            </a:xfrm>
            <a:prstGeom prst="rect">
              <a:avLst/>
            </a:prstGeom>
            <a:noFill/>
            <a:ln w="28575">
              <a:solidFill>
                <a:srgbClr val="000000"/>
              </a:solidFill>
              <a:miter lim="800000"/>
              <a:headEnd/>
              <a:tailEnd/>
            </a:ln>
          </p:spPr>
        </p:pic>
      </p:grpSp>
      <p:sp>
        <p:nvSpPr>
          <p:cNvPr id="9" name="Text Box 6"/>
          <p:cNvSpPr txBox="1">
            <a:spLocks noChangeArrowheads="1"/>
          </p:cNvSpPr>
          <p:nvPr/>
        </p:nvSpPr>
        <p:spPr bwMode="auto">
          <a:xfrm>
            <a:off x="4983222" y="1676505"/>
            <a:ext cx="5556251" cy="4162767"/>
          </a:xfrm>
          <a:prstGeom prst="rect">
            <a:avLst/>
          </a:prstGeom>
          <a:noFill/>
          <a:ln w="12700">
            <a:noFill/>
            <a:miter lim="800000"/>
            <a:headEnd type="none" w="sm" len="sm"/>
            <a:tailEnd type="none" w="sm" len="sm"/>
          </a:ln>
          <a:effectLst/>
        </p:spPr>
        <p:txBody>
          <a:bodyPr lIns="90004" tIns="45002" rIns="90004" bIns="45002">
            <a:spAutoFit/>
          </a:bodyPr>
          <a:lstStyle/>
          <a:p>
            <a:pPr marL="285750" marR="0" lvl="0" indent="-285750" defTabSz="900113" eaLnBrk="0" fontAlgn="auto" latinLnBrk="0" hangingPunct="0">
              <a:lnSpc>
                <a:spcPct val="100000"/>
              </a:lnSpc>
              <a:spcBef>
                <a:spcPct val="10000"/>
              </a:spcBef>
              <a:spcAft>
                <a:spcPct val="50000"/>
              </a:spcAft>
              <a:buClrTx/>
              <a:buSzTx/>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 Unsafe Acts/At-Risk Behaviours</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Not following rules or procedures</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Taking shortcuts</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Hurrying</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Using poor judgement</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Not maintaining good housekeeping</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Awkward/uncomfortable positions</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Repetitive motions</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Heavy and bulky loads</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Poor equipment arrangement</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Poorly designed/maintained equipment</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High vibration/loud noise</a:t>
            </a:r>
          </a:p>
          <a:p>
            <a:pPr marL="285750" marR="0" lvl="0" indent="-285750" defTabSz="900113" eaLnBrk="0" fontAlgn="auto" latinLnBrk="0" hangingPunct="0">
              <a:lnSpc>
                <a:spcPct val="100000"/>
              </a:lnSpc>
              <a:spcBef>
                <a:spcPct val="10000"/>
              </a:spcBef>
              <a:spcAft>
                <a:spcPts val="0"/>
              </a:spcAft>
              <a:buClr>
                <a:srgbClr val="0083C2"/>
              </a:buClr>
              <a:buSzPct val="55000"/>
              <a:buFont typeface="Wingdings" panose="05000000000000000000" pitchFamily="2" charset="2"/>
              <a:buChar char="§"/>
              <a:tabLst/>
              <a:defRPr/>
            </a:pPr>
            <a:r>
              <a:rPr kumimoji="0" lang="en-GB" sz="1800" b="0" i="0" u="none" strike="noStrike" kern="0" cap="none" spc="0" normalizeH="0" baseline="0" noProof="0" dirty="0">
                <a:ln>
                  <a:noFill/>
                </a:ln>
                <a:solidFill>
                  <a:srgbClr val="333D47"/>
                </a:solidFill>
                <a:effectLst/>
                <a:uLnTx/>
                <a:uFillTx/>
              </a:rPr>
              <a:t>Glare/inadequate light</a:t>
            </a:r>
          </a:p>
        </p:txBody>
      </p:sp>
      <p:sp>
        <p:nvSpPr>
          <p:cNvPr id="10" name="Text Box 8"/>
          <p:cNvSpPr txBox="1">
            <a:spLocks noChangeArrowheads="1"/>
          </p:cNvSpPr>
          <p:nvPr/>
        </p:nvSpPr>
        <p:spPr bwMode="auto">
          <a:xfrm>
            <a:off x="844660" y="1581261"/>
            <a:ext cx="3382433" cy="1462087"/>
          </a:xfrm>
          <a:prstGeom prst="rect">
            <a:avLst/>
          </a:prstGeom>
          <a:noFill/>
          <a:ln w="12700">
            <a:noFill/>
            <a:miter lim="800000"/>
            <a:headEnd type="none" w="sm" len="sm"/>
            <a:tailEnd type="none" w="sm" len="sm"/>
          </a:ln>
          <a:effectLst/>
        </p:spPr>
        <p:txBody>
          <a:bodyPr lIns="90004" tIns="45002" rIns="90004" bIns="45002">
            <a:spAutoFit/>
          </a:bodyPr>
          <a:lstStyle/>
          <a:p>
            <a:pPr marL="0" marR="0" lvl="0" indent="0" algn="r" defTabSz="900113"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Fatalities </a:t>
            </a:r>
          </a:p>
          <a:p>
            <a:pPr marL="0" marR="0" lvl="0" indent="0" algn="r" defTabSz="900113"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Lost Time Injuries</a:t>
            </a:r>
          </a:p>
          <a:p>
            <a:pPr marL="0" marR="0" lvl="0" indent="0" algn="r" defTabSz="900113"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Medical Treatment </a:t>
            </a:r>
          </a:p>
          <a:p>
            <a:pPr marL="0" marR="0" lvl="0" indent="0" algn="r" defTabSz="900113"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First-Aid Cases </a:t>
            </a:r>
          </a:p>
          <a:p>
            <a:pPr marL="0" marR="0" lvl="0" indent="0" algn="r" defTabSz="900113"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 name="Rectangle 9"/>
          <p:cNvSpPr>
            <a:spLocks noChangeArrowheads="1"/>
          </p:cNvSpPr>
          <p:nvPr/>
        </p:nvSpPr>
        <p:spPr bwMode="auto">
          <a:xfrm>
            <a:off x="795195" y="3630877"/>
            <a:ext cx="3453758" cy="1475877"/>
          </a:xfrm>
          <a:prstGeom prst="rect">
            <a:avLst/>
          </a:prstGeom>
          <a:noFill/>
          <a:ln w="9525">
            <a:noFill/>
            <a:miter lim="800000"/>
            <a:headEnd/>
            <a:tailEnd/>
          </a:ln>
          <a:effectLst/>
        </p:spPr>
        <p:txBody>
          <a:bodyPr wrap="square" lIns="90004" tIns="45002" rIns="90004" bIns="45002">
            <a:spAutoFit/>
          </a:bodyPr>
          <a:lstStyle/>
          <a:p>
            <a:pPr marL="0" marR="0" lvl="0" indent="0" algn="r" defTabSz="900113"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Many Close Calls with Only Minor Injury Potential</a:t>
            </a:r>
          </a:p>
          <a:p>
            <a:pPr marL="0" marR="0" lvl="0" indent="0" algn="r" defTabSz="900113"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a:p>
            <a:pPr marL="0" marR="0" lvl="0" indent="0" algn="r" defTabSz="900113"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Incidents with Potential for Serious Injury</a:t>
            </a:r>
          </a:p>
        </p:txBody>
      </p:sp>
      <p:sp>
        <p:nvSpPr>
          <p:cNvPr id="12" name="Line 7"/>
          <p:cNvSpPr>
            <a:spLocks noChangeShapeType="1"/>
          </p:cNvSpPr>
          <p:nvPr/>
        </p:nvSpPr>
        <p:spPr bwMode="auto">
          <a:xfrm>
            <a:off x="908723" y="3166128"/>
            <a:ext cx="3947584" cy="0"/>
          </a:xfrm>
          <a:prstGeom prst="line">
            <a:avLst/>
          </a:prstGeom>
          <a:noFill/>
          <a:ln w="28575">
            <a:solidFill>
              <a:schemeClr val="tx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39135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131" y="2096341"/>
            <a:ext cx="5726560" cy="3377848"/>
          </a:xfrm>
          <a:prstGeom prst="rect">
            <a:avLst/>
          </a:prstGeom>
        </p:spPr>
        <p:txBody>
          <a:bodyPr wrap="square">
            <a:spAutoFit/>
          </a:bodyPr>
          <a:lstStyle/>
          <a:p>
            <a:pPr marL="285750" marR="0" lvl="0" indent="-285750" defTabSz="914400" eaLnBrk="1" fontAlgn="auto" latinLnBrk="0" hangingPunct="1">
              <a:lnSpc>
                <a:spcPct val="100000"/>
              </a:lnSpc>
              <a:spcBef>
                <a:spcPts val="5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latin typeface="+mj-lt"/>
              </a:rPr>
              <a:t>Work areas kept neat and tidy</a:t>
            </a:r>
          </a:p>
          <a:p>
            <a:pPr marL="285750" marR="0" lvl="0" indent="-285750" defTabSz="914400" eaLnBrk="1" fontAlgn="auto" latinLnBrk="0" hangingPunct="1">
              <a:lnSpc>
                <a:spcPct val="100000"/>
              </a:lnSpc>
              <a:spcBef>
                <a:spcPts val="5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latin typeface="+mj-lt"/>
              </a:rPr>
              <a:t>No clutter</a:t>
            </a:r>
          </a:p>
          <a:p>
            <a:pPr marL="285750" marR="0" lvl="0" indent="-285750" defTabSz="914400" eaLnBrk="1" fontAlgn="auto" latinLnBrk="0" hangingPunct="1">
              <a:lnSpc>
                <a:spcPct val="100000"/>
              </a:lnSpc>
              <a:spcBef>
                <a:spcPts val="5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latin typeface="+mj-lt"/>
              </a:rPr>
              <a:t>Spill it – clean it up</a:t>
            </a:r>
          </a:p>
          <a:p>
            <a:pPr marL="285750" marR="0" lvl="0" indent="-285750" defTabSz="914400" eaLnBrk="1" fontAlgn="auto" latinLnBrk="0" hangingPunct="1">
              <a:lnSpc>
                <a:spcPct val="100000"/>
              </a:lnSpc>
              <a:spcBef>
                <a:spcPts val="5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latin typeface="+mj-lt"/>
              </a:rPr>
              <a:t>No obstruction of walkways and passages</a:t>
            </a:r>
          </a:p>
          <a:p>
            <a:pPr marL="285750" marR="0" lvl="0" indent="-285750" defTabSz="914400" eaLnBrk="1" fontAlgn="auto" latinLnBrk="0" hangingPunct="1">
              <a:lnSpc>
                <a:spcPct val="100000"/>
              </a:lnSpc>
              <a:spcBef>
                <a:spcPts val="5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latin typeface="+mj-lt"/>
              </a:rPr>
              <a:t>Cabling neat and tidy</a:t>
            </a:r>
          </a:p>
          <a:p>
            <a:pPr marL="285750" marR="0" lvl="0" indent="-285750" defTabSz="914400" eaLnBrk="1" fontAlgn="auto" latinLnBrk="0" hangingPunct="1">
              <a:lnSpc>
                <a:spcPct val="100000"/>
              </a:lnSpc>
              <a:spcBef>
                <a:spcPts val="5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latin typeface="+mj-lt"/>
              </a:rPr>
              <a:t>No overloading of electrical points</a:t>
            </a:r>
          </a:p>
          <a:p>
            <a:pPr marL="285750" marR="0" lvl="0" indent="-285750" defTabSz="914400" eaLnBrk="1" fontAlgn="auto" latinLnBrk="0" hangingPunct="1">
              <a:lnSpc>
                <a:spcPct val="100000"/>
              </a:lnSpc>
              <a:spcBef>
                <a:spcPts val="5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1800" b="0" i="0" u="none" strike="noStrike" kern="0" cap="none" spc="0" normalizeH="0" baseline="0" noProof="0" dirty="0">
                <a:ln>
                  <a:noFill/>
                </a:ln>
                <a:solidFill>
                  <a:srgbClr val="000000"/>
                </a:solidFill>
                <a:effectLst/>
                <a:uLnTx/>
                <a:uFillTx/>
                <a:latin typeface="+mj-lt"/>
              </a:rPr>
              <a:t>No eating at workstations </a:t>
            </a:r>
          </a:p>
          <a:p>
            <a:pPr marL="285750" marR="0" lvl="0" indent="-285750" defTabSz="914400" eaLnBrk="1" fontAlgn="auto" latinLnBrk="0" hangingPunct="1">
              <a:lnSpc>
                <a:spcPct val="100000"/>
              </a:lnSpc>
              <a:spcBef>
                <a:spcPts val="5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ZA" sz="1800" b="0" i="0" u="none" strike="noStrike" kern="0" cap="none" spc="0" normalizeH="0" baseline="0" noProof="0" dirty="0">
                <a:ln>
                  <a:noFill/>
                </a:ln>
                <a:solidFill>
                  <a:srgbClr val="000000"/>
                </a:solidFill>
                <a:effectLst/>
                <a:uLnTx/>
                <a:uFillTx/>
                <a:latin typeface="+mj-lt"/>
              </a:rPr>
              <a:t>Waste to be managed accordingly</a:t>
            </a:r>
          </a:p>
          <a:p>
            <a:pPr marL="285750" marR="0" lvl="0" indent="-285750" defTabSz="914400" eaLnBrk="1" fontAlgn="auto" latinLnBrk="0" hangingPunct="1">
              <a:lnSpc>
                <a:spcPct val="100000"/>
              </a:lnSpc>
              <a:spcBef>
                <a:spcPts val="500"/>
              </a:spcBef>
              <a:spcAft>
                <a:spcPts val="0"/>
              </a:spcAft>
              <a:buClrTx/>
              <a:buSzTx/>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500"/>
              </a:spcBef>
              <a:spcAft>
                <a:spcPts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600" b="0" i="0" u="none" strike="noStrike" kern="0" cap="none" spc="0" normalizeH="0" baseline="0" noProof="0" dirty="0">
              <a:ln>
                <a:noFill/>
              </a:ln>
              <a:solidFill>
                <a:srgbClr val="000000"/>
              </a:solidFill>
              <a:effectLst/>
              <a:uLnTx/>
              <a:uFillTx/>
            </a:endParaRPr>
          </a:p>
        </p:txBody>
      </p:sp>
      <p:sp>
        <p:nvSpPr>
          <p:cNvPr id="6" name="Title 1"/>
          <p:cNvSpPr>
            <a:spLocks noGrp="1"/>
          </p:cNvSpPr>
          <p:nvPr>
            <p:ph type="title"/>
          </p:nvPr>
        </p:nvSpPr>
        <p:spPr>
          <a:xfrm>
            <a:off x="623886" y="0"/>
            <a:ext cx="10947600" cy="920219"/>
          </a:xfrm>
        </p:spPr>
        <p:txBody>
          <a:bodyPr/>
          <a:lstStyle/>
          <a:p>
            <a:r>
              <a:rPr lang="en-US" sz="2800" dirty="0"/>
              <a:t>Housekeeping – A place for everything and everything in its place</a:t>
            </a:r>
            <a:r>
              <a:rPr lang="en-US" dirty="0"/>
              <a:t>.</a:t>
            </a:r>
            <a:endParaRPr lang="en-ZA" dirty="0"/>
          </a:p>
        </p:txBody>
      </p:sp>
    </p:spTree>
    <p:extLst>
      <p:ext uri="{BB962C8B-B14F-4D97-AF65-F5344CB8AC3E}">
        <p14:creationId xmlns:p14="http://schemas.microsoft.com/office/powerpoint/2010/main" val="180562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8855" y="1891229"/>
            <a:ext cx="10947600" cy="3924301"/>
          </a:xfrm>
        </p:spPr>
        <p:txBody>
          <a:bodyPr/>
          <a:lstStyle/>
          <a:p>
            <a:pPr marL="285750" indent="-285750">
              <a:buFont typeface="Arial" panose="020B0604020202020204" pitchFamily="34" charset="0"/>
              <a:buChar char="•"/>
            </a:pPr>
            <a:r>
              <a:rPr lang="en-ZA" sz="2000" dirty="0"/>
              <a:t>Protect yourself at all times</a:t>
            </a:r>
          </a:p>
          <a:p>
            <a:pPr marL="285750" indent="-285750">
              <a:buFont typeface="Arial" panose="020B0604020202020204" pitchFamily="34" charset="0"/>
              <a:buChar char="•"/>
            </a:pPr>
            <a:r>
              <a:rPr lang="en-ZA" sz="2000" dirty="0"/>
              <a:t>Look out for your colleagues</a:t>
            </a:r>
          </a:p>
          <a:p>
            <a:pPr marL="285750" indent="-285750">
              <a:buFont typeface="Arial" panose="020B0604020202020204" pitchFamily="34" charset="0"/>
              <a:buChar char="•"/>
            </a:pPr>
            <a:r>
              <a:rPr lang="en-ZA" sz="2000" dirty="0"/>
              <a:t>All accidents are preventable</a:t>
            </a:r>
          </a:p>
          <a:p>
            <a:pPr marL="285750" indent="-285750">
              <a:buFont typeface="Arial" panose="020B0604020202020204" pitchFamily="34" charset="0"/>
              <a:buChar char="•"/>
            </a:pPr>
            <a:r>
              <a:rPr lang="en-ZA" sz="2000" dirty="0"/>
              <a:t>Follow company rules policies and procedures</a:t>
            </a:r>
          </a:p>
          <a:p>
            <a:pPr marL="285750" indent="-285750">
              <a:buFont typeface="Arial" panose="020B0604020202020204" pitchFamily="34" charset="0"/>
              <a:buChar char="•"/>
            </a:pPr>
            <a:r>
              <a:rPr lang="en-ZA" sz="2000" dirty="0"/>
              <a:t>Asses the risk … stop and think</a:t>
            </a:r>
          </a:p>
          <a:p>
            <a:pPr marL="285750" indent="-285750">
              <a:buFont typeface="Arial" panose="020B0604020202020204" pitchFamily="34" charset="0"/>
              <a:buChar char="•"/>
            </a:pPr>
            <a:r>
              <a:rPr lang="en-ZA" sz="2000" dirty="0"/>
              <a:t>Be proactive about safety</a:t>
            </a:r>
          </a:p>
          <a:p>
            <a:pPr marL="285750" indent="-285750">
              <a:buFont typeface="Arial" panose="020B0604020202020204" pitchFamily="34" charset="0"/>
              <a:buChar char="•"/>
            </a:pPr>
            <a:r>
              <a:rPr lang="en-ZA" sz="2000" dirty="0"/>
              <a:t>If you not trained …. Don’t do it</a:t>
            </a:r>
          </a:p>
          <a:p>
            <a:pPr marL="285750" indent="-285750">
              <a:buFont typeface="Arial" panose="020B0604020202020204" pitchFamily="34" charset="0"/>
              <a:buChar char="•"/>
            </a:pPr>
            <a:r>
              <a:rPr lang="en-ZA" sz="2000" dirty="0"/>
              <a:t>Don’t take short cuts</a:t>
            </a:r>
          </a:p>
          <a:p>
            <a:pPr marL="285750" indent="-285750">
              <a:buFont typeface="Arial" panose="020B0604020202020204" pitchFamily="34" charset="0"/>
              <a:buChar char="•"/>
            </a:pPr>
            <a:r>
              <a:rPr lang="en-ZA" sz="2000" dirty="0"/>
              <a:t>Practice good housekeeping, a place for everything and everything in its place.</a:t>
            </a:r>
          </a:p>
          <a:p>
            <a:pPr marL="285750" indent="-285750">
              <a:buFont typeface="Arial" panose="020B0604020202020204" pitchFamily="34" charset="0"/>
              <a:buChar char="•"/>
            </a:pPr>
            <a:r>
              <a:rPr lang="en-ZA" sz="2000" dirty="0"/>
              <a:t>Be prepared</a:t>
            </a:r>
          </a:p>
          <a:p>
            <a:endParaRPr lang="en-ZA" dirty="0"/>
          </a:p>
        </p:txBody>
      </p:sp>
      <p:sp>
        <p:nvSpPr>
          <p:cNvPr id="4" name="Title 1"/>
          <p:cNvSpPr>
            <a:spLocks noGrp="1"/>
          </p:cNvSpPr>
          <p:nvPr>
            <p:ph type="title"/>
          </p:nvPr>
        </p:nvSpPr>
        <p:spPr>
          <a:xfrm>
            <a:off x="630554" y="237995"/>
            <a:ext cx="10947600" cy="920219"/>
          </a:xfrm>
        </p:spPr>
        <p:txBody>
          <a:bodyPr/>
          <a:lstStyle/>
          <a:p>
            <a:r>
              <a:rPr lang="en-ZA" sz="2800" dirty="0"/>
              <a:t>10 golden safety tips</a:t>
            </a:r>
          </a:p>
        </p:txBody>
      </p:sp>
    </p:spTree>
    <p:extLst>
      <p:ext uri="{BB962C8B-B14F-4D97-AF65-F5344CB8AC3E}">
        <p14:creationId xmlns:p14="http://schemas.microsoft.com/office/powerpoint/2010/main" val="240975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98251" y="213857"/>
            <a:ext cx="10947600" cy="920219"/>
          </a:xfrm>
        </p:spPr>
        <p:txBody>
          <a:bodyPr/>
          <a:lstStyle/>
          <a:p>
            <a:r>
              <a:rPr lang="en-US" sz="2800" dirty="0"/>
              <a:t>Symbolic safety signage</a:t>
            </a:r>
            <a:endParaRPr lang="en-ZA" sz="2800" dirty="0"/>
          </a:p>
        </p:txBody>
      </p:sp>
      <p:pic>
        <p:nvPicPr>
          <p:cNvPr id="5" name="Picture 4" descr="MVC-481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2964" y="3466094"/>
            <a:ext cx="3744346" cy="2391893"/>
          </a:xfrm>
          <a:prstGeom prst="rect">
            <a:avLst/>
          </a:prstGeom>
          <a:noFill/>
          <a:ln w="19050">
            <a:solidFill>
              <a:schemeClr val="tx1"/>
            </a:solidFill>
          </a:ln>
        </p:spPr>
      </p:pic>
      <p:pic>
        <p:nvPicPr>
          <p:cNvPr id="7" name="Picture 6"/>
          <p:cNvPicPr>
            <a:picLocks noChangeAspect="1"/>
          </p:cNvPicPr>
          <p:nvPr/>
        </p:nvPicPr>
        <p:blipFill>
          <a:blip r:embed="rId3"/>
          <a:stretch>
            <a:fillRect/>
          </a:stretch>
        </p:blipFill>
        <p:spPr>
          <a:xfrm>
            <a:off x="598251" y="5095664"/>
            <a:ext cx="1005927" cy="678239"/>
          </a:xfrm>
          <a:prstGeom prst="rect">
            <a:avLst/>
          </a:prstGeom>
        </p:spPr>
      </p:pic>
      <p:pic>
        <p:nvPicPr>
          <p:cNvPr id="8" name="Picture 7"/>
          <p:cNvPicPr>
            <a:picLocks noChangeAspect="1"/>
          </p:cNvPicPr>
          <p:nvPr/>
        </p:nvPicPr>
        <p:blipFill>
          <a:blip r:embed="rId4"/>
          <a:stretch>
            <a:fillRect/>
          </a:stretch>
        </p:blipFill>
        <p:spPr>
          <a:xfrm>
            <a:off x="1817451" y="5091853"/>
            <a:ext cx="1005927" cy="685859"/>
          </a:xfrm>
          <a:prstGeom prst="rect">
            <a:avLst/>
          </a:prstGeom>
        </p:spPr>
      </p:pic>
      <p:graphicFrame>
        <p:nvGraphicFramePr>
          <p:cNvPr id="9" name="Table 8"/>
          <p:cNvGraphicFramePr>
            <a:graphicFrameLocks noGrp="1"/>
          </p:cNvGraphicFramePr>
          <p:nvPr>
            <p:extLst/>
          </p:nvPr>
        </p:nvGraphicFramePr>
        <p:xfrm>
          <a:off x="1147280" y="1586737"/>
          <a:ext cx="7848599" cy="1453143"/>
        </p:xfrm>
        <a:graphic>
          <a:graphicData uri="http://schemas.openxmlformats.org/drawingml/2006/table">
            <a:tbl>
              <a:tblPr firstRow="1" firstCol="1" bandRow="1"/>
              <a:tblGrid>
                <a:gridCol w="1568873">
                  <a:extLst>
                    <a:ext uri="{9D8B030D-6E8A-4147-A177-3AD203B41FA5}">
                      <a16:colId xmlns:a16="http://schemas.microsoft.com/office/drawing/2014/main" val="20000"/>
                    </a:ext>
                  </a:extLst>
                </a:gridCol>
                <a:gridCol w="1571413">
                  <a:extLst>
                    <a:ext uri="{9D8B030D-6E8A-4147-A177-3AD203B41FA5}">
                      <a16:colId xmlns:a16="http://schemas.microsoft.com/office/drawing/2014/main" val="20001"/>
                    </a:ext>
                  </a:extLst>
                </a:gridCol>
                <a:gridCol w="1568873">
                  <a:extLst>
                    <a:ext uri="{9D8B030D-6E8A-4147-A177-3AD203B41FA5}">
                      <a16:colId xmlns:a16="http://schemas.microsoft.com/office/drawing/2014/main" val="20002"/>
                    </a:ext>
                  </a:extLst>
                </a:gridCol>
                <a:gridCol w="1570567">
                  <a:extLst>
                    <a:ext uri="{9D8B030D-6E8A-4147-A177-3AD203B41FA5}">
                      <a16:colId xmlns:a16="http://schemas.microsoft.com/office/drawing/2014/main" val="20003"/>
                    </a:ext>
                  </a:extLst>
                </a:gridCol>
                <a:gridCol w="1568873">
                  <a:extLst>
                    <a:ext uri="{9D8B030D-6E8A-4147-A177-3AD203B41FA5}">
                      <a16:colId xmlns:a16="http://schemas.microsoft.com/office/drawing/2014/main" val="20004"/>
                    </a:ext>
                  </a:extLst>
                </a:gridCol>
              </a:tblGrid>
              <a:tr h="681618">
                <a:tc>
                  <a:txBody>
                    <a:bodyPr/>
                    <a:lstStyle/>
                    <a:p>
                      <a:pPr marL="547370" lvl="0" indent="-6350" algn="l">
                        <a:lnSpc>
                          <a:spcPct val="107000"/>
                        </a:lnSpc>
                        <a:spcAft>
                          <a:spcPts val="0"/>
                        </a:spcAft>
                      </a:pPr>
                      <a:endPar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11667" marR="97367" marT="62865" marB="33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marR="90170" indent="-6350" algn="l">
                        <a:lnSpc>
                          <a:spcPct val="107000"/>
                        </a:lnSpc>
                        <a:spcAft>
                          <a:spcPts val="0"/>
                        </a:spcAft>
                      </a:pPr>
                      <a:endPar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11667" marR="97367" marT="62865" marB="33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indent="-6350" algn="l">
                        <a:lnSpc>
                          <a:spcPct val="107000"/>
                        </a:lnSpc>
                        <a:spcAft>
                          <a:spcPts val="0"/>
                        </a:spcAft>
                      </a:pPr>
                      <a:endPar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11667" marR="97367" marT="62865" marB="330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marR="86995" indent="-6350" algn="l">
                        <a:lnSpc>
                          <a:spcPct val="107000"/>
                        </a:lnSpc>
                        <a:spcAft>
                          <a:spcPts val="0"/>
                        </a:spcAft>
                      </a:pPr>
                      <a:endPar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11667" marR="97367" marT="62865" marB="33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marR="88265" indent="-6350" algn="l">
                        <a:lnSpc>
                          <a:spcPct val="107000"/>
                        </a:lnSpc>
                        <a:spcAft>
                          <a:spcPts val="0"/>
                        </a:spcAft>
                      </a:pPr>
                      <a:endPar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11667" marR="97367" marT="62865" marB="330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525">
                <a:tc>
                  <a:txBody>
                    <a:bodyPr/>
                    <a:lstStyle/>
                    <a:p>
                      <a:pPr marL="547370" marR="58420" indent="-6350" algn="ctr">
                        <a:lnSpc>
                          <a:spcPct val="107000"/>
                        </a:lnSpc>
                        <a:spcAft>
                          <a:spcPts val="0"/>
                        </a:spcAft>
                      </a:pPr>
                      <a:r>
                        <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211667" marR="97367" marT="62865" marB="330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marR="59690" indent="-6350" algn="ctr">
                        <a:lnSpc>
                          <a:spcPct val="107000"/>
                        </a:lnSpc>
                        <a:spcAft>
                          <a:spcPts val="0"/>
                        </a:spcAft>
                      </a:pPr>
                      <a:r>
                        <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211667" marR="97367" marT="62865" marB="330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marR="62230" indent="-6350" algn="ctr">
                        <a:lnSpc>
                          <a:spcPct val="107000"/>
                        </a:lnSpc>
                        <a:spcAft>
                          <a:spcPts val="0"/>
                        </a:spcAft>
                      </a:pPr>
                      <a:r>
                        <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211667" marR="97367" marT="62865" marB="330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7630" indent="-6350">
                        <a:lnSpc>
                          <a:spcPct val="107000"/>
                        </a:lnSpc>
                        <a:spcAft>
                          <a:spcPts val="0"/>
                        </a:spcAft>
                      </a:pPr>
                      <a:r>
                        <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211667" marR="97367" marT="62865" marB="330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7370" marR="62230" indent="-6350" algn="ctr">
                        <a:lnSpc>
                          <a:spcPct val="107000"/>
                        </a:lnSpc>
                        <a:spcAft>
                          <a:spcPts val="0"/>
                        </a:spcAft>
                      </a:pPr>
                      <a:r>
                        <a:rPr lang="en-ZA"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211667" marR="97367" marT="62865" marB="330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Picture 23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1242" y="2324379"/>
            <a:ext cx="842433" cy="63182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3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2726" y="2339129"/>
            <a:ext cx="842433" cy="6318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3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7230" y="2309632"/>
            <a:ext cx="895964" cy="68732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3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1734" y="2339129"/>
            <a:ext cx="903817" cy="63976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3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3218" y="2339129"/>
            <a:ext cx="842433" cy="6254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1276330" y="1678422"/>
            <a:ext cx="129785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rPr>
              <a:t>General information</a:t>
            </a:r>
          </a:p>
        </p:txBody>
      </p:sp>
      <p:sp>
        <p:nvSpPr>
          <p:cNvPr id="16" name="TextBox 15"/>
          <p:cNvSpPr txBox="1"/>
          <p:nvPr/>
        </p:nvSpPr>
        <p:spPr>
          <a:xfrm>
            <a:off x="2869153" y="1693171"/>
            <a:ext cx="135685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rPr>
              <a:t>Fire information</a:t>
            </a:r>
          </a:p>
        </p:txBody>
      </p:sp>
      <p:sp>
        <p:nvSpPr>
          <p:cNvPr id="17" name="TextBox 16"/>
          <p:cNvSpPr txBox="1"/>
          <p:nvPr/>
        </p:nvSpPr>
        <p:spPr>
          <a:xfrm>
            <a:off x="4442315" y="1707919"/>
            <a:ext cx="135685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rPr>
              <a:t>Warning information</a:t>
            </a:r>
          </a:p>
        </p:txBody>
      </p:sp>
      <p:sp>
        <p:nvSpPr>
          <p:cNvPr id="18" name="TextBox 17"/>
          <p:cNvSpPr txBox="1"/>
          <p:nvPr/>
        </p:nvSpPr>
        <p:spPr>
          <a:xfrm>
            <a:off x="6015477" y="1737412"/>
            <a:ext cx="133718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rPr>
              <a:t>Prohibitory</a:t>
            </a:r>
            <a:r>
              <a:rPr kumimoji="0" lang="en-ZA" sz="1800" b="0" i="0" u="none" strike="noStrike" kern="0" cap="none" spc="0" normalizeH="0" baseline="0" noProof="0" dirty="0">
                <a:ln>
                  <a:noFill/>
                </a:ln>
                <a:solidFill>
                  <a:srgbClr val="000000"/>
                </a:solidFill>
                <a:effectLst/>
                <a:uLnTx/>
                <a:uFillTx/>
              </a:rPr>
              <a:t> </a:t>
            </a:r>
          </a:p>
        </p:txBody>
      </p:sp>
      <p:sp>
        <p:nvSpPr>
          <p:cNvPr id="19" name="TextBox 18"/>
          <p:cNvSpPr txBox="1"/>
          <p:nvPr/>
        </p:nvSpPr>
        <p:spPr>
          <a:xfrm>
            <a:off x="7595193" y="1742329"/>
            <a:ext cx="133718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rPr>
              <a:t>Mandatory</a:t>
            </a:r>
            <a:r>
              <a:rPr kumimoji="0" lang="en-ZA" sz="1800" b="0" i="0" u="none" strike="noStrike" kern="0" cap="none" spc="0" normalizeH="0" baseline="0" noProof="0" dirty="0">
                <a:ln>
                  <a:noFill/>
                </a:ln>
                <a:solidFill>
                  <a:srgbClr val="000000"/>
                </a:solidFill>
                <a:effectLst/>
                <a:uLnTx/>
                <a:uFillTx/>
              </a:rPr>
              <a:t> </a:t>
            </a:r>
          </a:p>
        </p:txBody>
      </p:sp>
      <p:pic>
        <p:nvPicPr>
          <p:cNvPr id="20" name="Picture 19"/>
          <p:cNvPicPr/>
          <p:nvPr/>
        </p:nvPicPr>
        <p:blipFill>
          <a:blip r:embed="rId10"/>
          <a:stretch>
            <a:fillRect/>
          </a:stretch>
        </p:blipFill>
        <p:spPr>
          <a:xfrm>
            <a:off x="7805516" y="5012845"/>
            <a:ext cx="1097280" cy="725170"/>
          </a:xfrm>
          <a:prstGeom prst="rect">
            <a:avLst/>
          </a:prstGeom>
        </p:spPr>
      </p:pic>
      <p:pic>
        <p:nvPicPr>
          <p:cNvPr id="21" name="Picture 20"/>
          <p:cNvPicPr/>
          <p:nvPr/>
        </p:nvPicPr>
        <p:blipFill>
          <a:blip r:embed="rId11"/>
          <a:stretch>
            <a:fillRect/>
          </a:stretch>
        </p:blipFill>
        <p:spPr>
          <a:xfrm>
            <a:off x="9127633" y="5073169"/>
            <a:ext cx="962660" cy="728980"/>
          </a:xfrm>
          <a:prstGeom prst="rect">
            <a:avLst/>
          </a:prstGeom>
        </p:spPr>
      </p:pic>
      <p:pic>
        <p:nvPicPr>
          <p:cNvPr id="22" name="Picture 21"/>
          <p:cNvPicPr/>
          <p:nvPr/>
        </p:nvPicPr>
        <p:blipFill>
          <a:blip r:embed="rId12"/>
          <a:stretch>
            <a:fillRect/>
          </a:stretch>
        </p:blipFill>
        <p:spPr>
          <a:xfrm>
            <a:off x="7768588" y="3636073"/>
            <a:ext cx="1038013" cy="766445"/>
          </a:xfrm>
          <a:prstGeom prst="rect">
            <a:avLst/>
          </a:prstGeom>
        </p:spPr>
      </p:pic>
      <p:grpSp>
        <p:nvGrpSpPr>
          <p:cNvPr id="23" name="Group 22"/>
          <p:cNvGrpSpPr/>
          <p:nvPr/>
        </p:nvGrpSpPr>
        <p:grpSpPr>
          <a:xfrm>
            <a:off x="617493" y="3526414"/>
            <a:ext cx="2304627" cy="880073"/>
            <a:chOff x="0" y="0"/>
            <a:chExt cx="1728470" cy="880270"/>
          </a:xfrm>
        </p:grpSpPr>
        <p:pic>
          <p:nvPicPr>
            <p:cNvPr id="24" name="Picture 23"/>
            <p:cNvPicPr/>
            <p:nvPr/>
          </p:nvPicPr>
          <p:blipFill>
            <a:blip r:embed="rId13"/>
            <a:stretch>
              <a:fillRect/>
            </a:stretch>
          </p:blipFill>
          <p:spPr>
            <a:xfrm>
              <a:off x="0" y="0"/>
              <a:ext cx="753110" cy="802640"/>
            </a:xfrm>
            <a:prstGeom prst="rect">
              <a:avLst/>
            </a:prstGeom>
          </p:spPr>
        </p:pic>
        <p:sp>
          <p:nvSpPr>
            <p:cNvPr id="25" name="Rectangle 24"/>
            <p:cNvSpPr/>
            <p:nvPr/>
          </p:nvSpPr>
          <p:spPr>
            <a:xfrm>
              <a:off x="753237" y="708914"/>
              <a:ext cx="38021" cy="171356"/>
            </a:xfrm>
            <a:prstGeom prst="rect">
              <a:avLst/>
            </a:prstGeom>
            <a:ln>
              <a:noFill/>
            </a:ln>
          </p:spPr>
          <p:txBody>
            <a:bodyPr vert="horz" lIns="0" tIns="0" rIns="0" bIns="0" rtlCol="0">
              <a:noAutofit/>
            </a:bodyPr>
            <a:lstStyle/>
            <a:p>
              <a:pPr marL="547370" marR="0" lvl="0" indent="-6350" defTabSz="914400" eaLnBrk="1" fontAlgn="auto" latinLnBrk="0" hangingPunct="1">
                <a:lnSpc>
                  <a:spcPct val="107000"/>
                </a:lnSpc>
                <a:spcBef>
                  <a:spcPts val="0"/>
                </a:spcBef>
                <a:spcAft>
                  <a:spcPts val="800"/>
                </a:spcAft>
                <a:buClrTx/>
                <a:buSzTx/>
                <a:buFontTx/>
                <a:buNone/>
                <a:tabLst/>
                <a:defRPr/>
              </a:pPr>
              <a:r>
                <a:rPr kumimoji="0" lang="en-ZA" sz="1000" b="0" i="0" u="none" strike="noStrike" kern="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p>
          </p:txBody>
        </p:sp>
        <p:pic>
          <p:nvPicPr>
            <p:cNvPr id="26" name="Picture 25"/>
            <p:cNvPicPr/>
            <p:nvPr/>
          </p:nvPicPr>
          <p:blipFill>
            <a:blip r:embed="rId14"/>
            <a:stretch>
              <a:fillRect/>
            </a:stretch>
          </p:blipFill>
          <p:spPr>
            <a:xfrm>
              <a:off x="916305" y="2540"/>
              <a:ext cx="812165" cy="795655"/>
            </a:xfrm>
            <a:prstGeom prst="rect">
              <a:avLst/>
            </a:prstGeom>
          </p:spPr>
        </p:pic>
      </p:grpSp>
    </p:spTree>
    <p:extLst>
      <p:ext uri="{BB962C8B-B14F-4D97-AF65-F5344CB8AC3E}">
        <p14:creationId xmlns:p14="http://schemas.microsoft.com/office/powerpoint/2010/main" val="2011649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130" y="1757128"/>
            <a:ext cx="11008079" cy="1631216"/>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srgbClr val="000000"/>
                </a:solidFill>
                <a:effectLst/>
                <a:uLnTx/>
                <a:uFillTx/>
                <a:latin typeface="+mj-lt"/>
              </a:rPr>
              <a:t>Certified first aiders are available to manage minor incidents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srgbClr val="000000"/>
                </a:solidFill>
                <a:effectLst/>
                <a:uLnTx/>
                <a:uFillTx/>
                <a:latin typeface="+mj-lt"/>
              </a:rPr>
              <a:t>First aid kits are available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0" cap="none" spc="0" normalizeH="0" baseline="0" noProof="0" dirty="0">
                <a:ln>
                  <a:noFill/>
                </a:ln>
                <a:solidFill>
                  <a:srgbClr val="000000"/>
                </a:solidFill>
                <a:effectLst/>
                <a:uLnTx/>
                <a:uFillTx/>
                <a:latin typeface="+mj-lt"/>
              </a:rPr>
              <a:t>First aiders mandate – manage minor injuries, stabilise casualty and request emergency management services if required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2000" b="0" i="0" u="none" strike="noStrike" kern="0" cap="none" spc="0" normalizeH="0" baseline="0" noProof="0" dirty="0">
              <a:ln>
                <a:noFill/>
              </a:ln>
              <a:solidFill>
                <a:srgbClr val="000000"/>
              </a:solidFill>
              <a:effectLst/>
              <a:uLnTx/>
              <a:uFillTx/>
            </a:endParaRPr>
          </a:p>
        </p:txBody>
      </p:sp>
      <p:sp>
        <p:nvSpPr>
          <p:cNvPr id="6" name="Title 1"/>
          <p:cNvSpPr>
            <a:spLocks noGrp="1"/>
          </p:cNvSpPr>
          <p:nvPr>
            <p:ph type="title"/>
          </p:nvPr>
        </p:nvSpPr>
        <p:spPr>
          <a:xfrm>
            <a:off x="683609" y="290812"/>
            <a:ext cx="10947600" cy="920219"/>
          </a:xfrm>
        </p:spPr>
        <p:txBody>
          <a:bodyPr/>
          <a:lstStyle/>
          <a:p>
            <a:r>
              <a:rPr lang="en-US" sz="2800" dirty="0"/>
              <a:t>Workplace first aid</a:t>
            </a:r>
            <a:endParaRPr lang="en-ZA" sz="2800" dirty="0"/>
          </a:p>
        </p:txBody>
      </p:sp>
      <p:pic>
        <p:nvPicPr>
          <p:cNvPr id="5" name="Picture 8"/>
          <p:cNvPicPr>
            <a:picLocks noChangeAspect="1" noChangeArrowheads="1"/>
          </p:cNvPicPr>
          <p:nvPr/>
        </p:nvPicPr>
        <p:blipFill>
          <a:blip r:embed="rId2" cstate="print"/>
          <a:srcRect/>
          <a:stretch>
            <a:fillRect/>
          </a:stretch>
        </p:blipFill>
        <p:spPr bwMode="auto">
          <a:xfrm>
            <a:off x="756093" y="3405475"/>
            <a:ext cx="1040261" cy="1280121"/>
          </a:xfrm>
          <a:prstGeom prst="rect">
            <a:avLst/>
          </a:prstGeom>
          <a:noFill/>
          <a:ln w="9525">
            <a:noFill/>
            <a:round/>
            <a:headEnd/>
            <a:tailEnd/>
          </a:ln>
        </p:spPr>
      </p:pic>
      <p:pic>
        <p:nvPicPr>
          <p:cNvPr id="7" name="Picture 5"/>
          <p:cNvPicPr>
            <a:picLocks noChangeAspect="1" noChangeArrowheads="1"/>
          </p:cNvPicPr>
          <p:nvPr/>
        </p:nvPicPr>
        <p:blipFill>
          <a:blip r:embed="rId3" cstate="print"/>
          <a:srcRect/>
          <a:stretch>
            <a:fillRect/>
          </a:stretch>
        </p:blipFill>
        <p:spPr bwMode="auto">
          <a:xfrm>
            <a:off x="750184" y="4480538"/>
            <a:ext cx="1075026" cy="1308732"/>
          </a:xfrm>
          <a:prstGeom prst="rect">
            <a:avLst/>
          </a:prstGeom>
          <a:noFill/>
          <a:ln w="9525">
            <a:noFill/>
            <a:round/>
            <a:headEnd/>
            <a:tailEnd/>
          </a:ln>
        </p:spPr>
      </p:pic>
      <p:pic>
        <p:nvPicPr>
          <p:cNvPr id="14" name="Picture 13"/>
          <p:cNvPicPr>
            <a:picLocks noChangeAspect="1"/>
          </p:cNvPicPr>
          <p:nvPr/>
        </p:nvPicPr>
        <p:blipFill>
          <a:blip r:embed="rId4"/>
          <a:stretch>
            <a:fillRect/>
          </a:stretch>
        </p:blipFill>
        <p:spPr>
          <a:xfrm>
            <a:off x="3850107" y="3697140"/>
            <a:ext cx="3771900" cy="2159000"/>
          </a:xfrm>
          <a:prstGeom prst="rect">
            <a:avLst/>
          </a:prstGeom>
        </p:spPr>
      </p:pic>
    </p:spTree>
    <p:extLst>
      <p:ext uri="{BB962C8B-B14F-4D97-AF65-F5344CB8AC3E}">
        <p14:creationId xmlns:p14="http://schemas.microsoft.com/office/powerpoint/2010/main" val="2210845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ZA" sz="2600" b="1" spc="0" dirty="0">
                <a:solidFill>
                  <a:srgbClr val="0DB14B"/>
                </a:solidFill>
              </a:rPr>
              <a:t>Responsibilities:</a:t>
            </a:r>
            <a:endParaRPr lang="en-ZA" dirty="0"/>
          </a:p>
          <a:p>
            <a:pPr marL="268288" lvl="0" indent="-268288" defTabSz="1023984">
              <a:spcBef>
                <a:spcPct val="20000"/>
              </a:spcBef>
              <a:spcAft>
                <a:spcPts val="0"/>
              </a:spcAft>
              <a:buSzTx/>
              <a:buFont typeface="Arial" pitchFamily="34" charset="0"/>
              <a:buChar char="•"/>
            </a:pPr>
            <a:r>
              <a:rPr lang="en-ZA" sz="2000" spc="0" dirty="0">
                <a:solidFill>
                  <a:schemeClr val="tx1"/>
                </a:solidFill>
                <a:ea typeface="+mn-ea"/>
                <a:cs typeface="Arial" pitchFamily="34" charset="0"/>
              </a:rPr>
              <a:t>Report all injuries to your promoter as soon as possible after the incident</a:t>
            </a:r>
          </a:p>
          <a:p>
            <a:pPr marL="268288" lvl="0" indent="-268288" defTabSz="1023984">
              <a:spcBef>
                <a:spcPct val="20000"/>
              </a:spcBef>
              <a:spcAft>
                <a:spcPts val="0"/>
              </a:spcAft>
              <a:buSzTx/>
              <a:buFont typeface="Arial" pitchFamily="34" charset="0"/>
              <a:buChar char="•"/>
            </a:pPr>
            <a:r>
              <a:rPr lang="en-ZA" sz="2000" spc="0" dirty="0">
                <a:solidFill>
                  <a:schemeClr val="tx1"/>
                </a:solidFill>
                <a:ea typeface="+mn-ea"/>
                <a:cs typeface="Arial" pitchFamily="34" charset="0"/>
              </a:rPr>
              <a:t>Inform the SHE specialist, Health and Safety Representative and SHE committee responsible for your workplace, who will investigate the incident to determine the root cause, including identifying and implementing preventative measures and corrective actions</a:t>
            </a:r>
          </a:p>
          <a:p>
            <a:pPr marL="268288" lvl="0" indent="-268288" defTabSz="1023984">
              <a:spcBef>
                <a:spcPct val="20000"/>
              </a:spcBef>
              <a:spcAft>
                <a:spcPts val="0"/>
              </a:spcAft>
              <a:buSzTx/>
              <a:buFont typeface="Arial" pitchFamily="34" charset="0"/>
              <a:buChar char="•"/>
            </a:pPr>
            <a:r>
              <a:rPr lang="en-ZA" sz="2000" spc="0" dirty="0">
                <a:solidFill>
                  <a:schemeClr val="tx1"/>
                </a:solidFill>
                <a:ea typeface="+mn-ea"/>
                <a:cs typeface="Arial" pitchFamily="34" charset="0"/>
              </a:rPr>
              <a:t>Inform the ‘HR Services: IOD’ section as contained on Outlook email</a:t>
            </a:r>
          </a:p>
          <a:p>
            <a:pPr marL="268288" lvl="0" indent="-268288" defTabSz="1023984">
              <a:spcBef>
                <a:spcPct val="20000"/>
              </a:spcBef>
              <a:spcAft>
                <a:spcPts val="0"/>
              </a:spcAft>
              <a:buSzTx/>
              <a:buFont typeface="Arial" pitchFamily="34" charset="0"/>
              <a:buChar char="•"/>
            </a:pPr>
            <a:r>
              <a:rPr lang="en-ZA" sz="2000" spc="0" dirty="0">
                <a:solidFill>
                  <a:schemeClr val="tx1"/>
                </a:solidFill>
                <a:ea typeface="+mn-ea"/>
                <a:cs typeface="Arial" pitchFamily="34" charset="0"/>
              </a:rPr>
              <a:t>Complete all required documentation as contained on the SHE Management website</a:t>
            </a:r>
          </a:p>
          <a:p>
            <a:pPr marL="268288" lvl="0" indent="-268288" defTabSz="1023984">
              <a:spcBef>
                <a:spcPct val="20000"/>
              </a:spcBef>
              <a:spcAft>
                <a:spcPts val="0"/>
              </a:spcAft>
              <a:buSzTx/>
              <a:buFont typeface="Arial" pitchFamily="34" charset="0"/>
              <a:buChar char="•"/>
            </a:pPr>
            <a:r>
              <a:rPr lang="en-ZA" sz="2000" spc="0" dirty="0">
                <a:solidFill>
                  <a:schemeClr val="tx1"/>
                </a:solidFill>
                <a:ea typeface="+mn-ea"/>
                <a:cs typeface="Arial" pitchFamily="34" charset="0"/>
              </a:rPr>
              <a:t>Ensure prompt response with all documentation requirements to ensure close out of incidents</a:t>
            </a:r>
          </a:p>
          <a:p>
            <a:endParaRPr lang="en-ZA" dirty="0"/>
          </a:p>
        </p:txBody>
      </p:sp>
      <p:sp>
        <p:nvSpPr>
          <p:cNvPr id="4" name="Title 1"/>
          <p:cNvSpPr>
            <a:spLocks noGrp="1"/>
          </p:cNvSpPr>
          <p:nvPr>
            <p:ph type="title"/>
          </p:nvPr>
        </p:nvSpPr>
        <p:spPr>
          <a:xfrm>
            <a:off x="621475" y="350729"/>
            <a:ext cx="10947600" cy="920219"/>
          </a:xfrm>
        </p:spPr>
        <p:txBody>
          <a:bodyPr/>
          <a:lstStyle/>
          <a:p>
            <a:r>
              <a:rPr lang="en-ZA" sz="2800" dirty="0"/>
              <a:t>Workplace injuries on duty (IOD)</a:t>
            </a:r>
          </a:p>
        </p:txBody>
      </p:sp>
    </p:spTree>
    <p:extLst>
      <p:ext uri="{BB962C8B-B14F-4D97-AF65-F5344CB8AC3E}">
        <p14:creationId xmlns:p14="http://schemas.microsoft.com/office/powerpoint/2010/main" val="384027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55" y="388307"/>
            <a:ext cx="10947600" cy="920219"/>
          </a:xfrm>
        </p:spPr>
        <p:txBody>
          <a:bodyPr/>
          <a:lstStyle/>
          <a:p>
            <a:r>
              <a:rPr lang="en-ZA" sz="2800" dirty="0"/>
              <a:t>Emergency management</a:t>
            </a:r>
          </a:p>
        </p:txBody>
      </p:sp>
      <p:sp>
        <p:nvSpPr>
          <p:cNvPr id="3" name="Text Placeholder 2"/>
          <p:cNvSpPr>
            <a:spLocks noGrp="1"/>
          </p:cNvSpPr>
          <p:nvPr>
            <p:ph type="body" sz="quarter" idx="12"/>
          </p:nvPr>
        </p:nvSpPr>
        <p:spPr/>
        <p:txBody>
          <a:bodyPr>
            <a:normAutofit/>
          </a:bodyPr>
          <a:lstStyle/>
          <a:p>
            <a:pPr marL="0" indent="0"/>
            <a:r>
              <a:rPr lang="en-ZA" sz="2000" b="1" spc="0" dirty="0">
                <a:solidFill>
                  <a:srgbClr val="0DB14B"/>
                </a:solidFill>
              </a:rPr>
              <a:t>Types of emergency situations:</a:t>
            </a:r>
            <a:endParaRPr lang="en-ZA" sz="2000" dirty="0">
              <a:solidFill>
                <a:schemeClr val="tx1"/>
              </a:solidFill>
            </a:endParaRPr>
          </a:p>
          <a:p>
            <a:pPr marL="342900" indent="-342900">
              <a:buFont typeface="Arial" panose="020B0604020202020204" pitchFamily="34" charset="0"/>
              <a:buChar char="•"/>
            </a:pPr>
            <a:r>
              <a:rPr lang="en-ZA" sz="2000" dirty="0">
                <a:solidFill>
                  <a:schemeClr val="tx1"/>
                </a:solidFill>
              </a:rPr>
              <a:t>Fire</a:t>
            </a:r>
          </a:p>
          <a:p>
            <a:pPr marL="342900" indent="-342900">
              <a:buFont typeface="Arial" panose="020B0604020202020204" pitchFamily="34" charset="0"/>
              <a:buChar char="•"/>
            </a:pPr>
            <a:r>
              <a:rPr lang="en-ZA" sz="2000" dirty="0">
                <a:solidFill>
                  <a:schemeClr val="tx1"/>
                </a:solidFill>
              </a:rPr>
              <a:t>Unrest / riots </a:t>
            </a:r>
          </a:p>
          <a:p>
            <a:pPr marL="342900" lvl="0" indent="-342900">
              <a:buFont typeface="Arial" panose="020B0604020202020204" pitchFamily="34" charset="0"/>
              <a:buChar char="•"/>
            </a:pPr>
            <a:r>
              <a:rPr lang="en-ZA" sz="2000" dirty="0">
                <a:solidFill>
                  <a:schemeClr val="tx1"/>
                </a:solidFill>
              </a:rPr>
              <a:t>Floods</a:t>
            </a:r>
          </a:p>
          <a:p>
            <a:pPr marL="342900" lvl="0" indent="-342900">
              <a:buFont typeface="Arial" panose="020B0604020202020204" pitchFamily="34" charset="0"/>
              <a:buChar char="•"/>
            </a:pPr>
            <a:r>
              <a:rPr lang="en-ZA" sz="2000" dirty="0">
                <a:solidFill>
                  <a:schemeClr val="tx1"/>
                </a:solidFill>
              </a:rPr>
              <a:t>Tornadoes</a:t>
            </a:r>
          </a:p>
          <a:p>
            <a:pPr marL="342900" lvl="0" indent="-342900">
              <a:buFont typeface="Arial" panose="020B0604020202020204" pitchFamily="34" charset="0"/>
              <a:buChar char="•"/>
            </a:pPr>
            <a:r>
              <a:rPr lang="en-ZA" sz="2000" dirty="0">
                <a:solidFill>
                  <a:schemeClr val="tx1"/>
                </a:solidFill>
              </a:rPr>
              <a:t>Chemical spills </a:t>
            </a:r>
          </a:p>
          <a:p>
            <a:pPr marL="342900" lvl="0" indent="-342900">
              <a:buFont typeface="Arial" panose="020B0604020202020204" pitchFamily="34" charset="0"/>
              <a:buChar char="•"/>
            </a:pPr>
            <a:r>
              <a:rPr lang="en-ZA" sz="2000" dirty="0">
                <a:solidFill>
                  <a:schemeClr val="tx1"/>
                </a:solidFill>
              </a:rPr>
              <a:t>Toxic gas releases</a:t>
            </a:r>
          </a:p>
          <a:p>
            <a:pPr marL="342900" lvl="0" indent="-342900">
              <a:buFont typeface="Arial" panose="020B0604020202020204" pitchFamily="34" charset="0"/>
              <a:buChar char="•"/>
            </a:pPr>
            <a:r>
              <a:rPr lang="en-ZA" sz="2000" dirty="0">
                <a:solidFill>
                  <a:schemeClr val="tx1"/>
                </a:solidFill>
              </a:rPr>
              <a:t>Radiological accidents</a:t>
            </a:r>
          </a:p>
          <a:p>
            <a:pPr marL="342900" lvl="0" indent="-342900">
              <a:buFont typeface="Arial" panose="020B0604020202020204" pitchFamily="34" charset="0"/>
              <a:buChar char="•"/>
            </a:pPr>
            <a:r>
              <a:rPr lang="en-ZA" sz="2000" dirty="0">
                <a:solidFill>
                  <a:schemeClr val="tx1"/>
                </a:solidFill>
              </a:rPr>
              <a:t>Bomb Threats &amp; Explosions</a:t>
            </a:r>
          </a:p>
          <a:p>
            <a:pPr marL="342900" lvl="0" indent="-342900">
              <a:buFont typeface="Arial" panose="020B0604020202020204" pitchFamily="34" charset="0"/>
              <a:buChar char="•"/>
            </a:pPr>
            <a:r>
              <a:rPr lang="en-ZA" sz="2000" dirty="0">
                <a:solidFill>
                  <a:schemeClr val="tx1"/>
                </a:solidFill>
              </a:rPr>
              <a:t>Civil Disturbances</a:t>
            </a:r>
          </a:p>
          <a:p>
            <a:pPr marL="342900" indent="-342900">
              <a:buFont typeface="Arial" panose="020B0604020202020204" pitchFamily="34" charset="0"/>
              <a:buChar char="•"/>
            </a:pPr>
            <a:r>
              <a:rPr lang="en-ZA" sz="2000" dirty="0">
                <a:solidFill>
                  <a:schemeClr val="tx1"/>
                </a:solidFill>
              </a:rPr>
              <a:t>Workplace violence resulting in bodily harm and trauma</a:t>
            </a:r>
          </a:p>
          <a:p>
            <a:pPr marL="342900" indent="-342900">
              <a:buFont typeface="Arial" panose="020B0604020202020204" pitchFamily="34" charset="0"/>
              <a:buChar char="•"/>
            </a:pPr>
            <a:endParaRPr lang="en-ZA" sz="2000" dirty="0"/>
          </a:p>
        </p:txBody>
      </p:sp>
      <p:pic>
        <p:nvPicPr>
          <p:cNvPr id="4" name="Picture 3"/>
          <p:cNvPicPr>
            <a:picLocks noChangeAspect="1"/>
          </p:cNvPicPr>
          <p:nvPr/>
        </p:nvPicPr>
        <p:blipFill>
          <a:blip r:embed="rId2"/>
          <a:stretch>
            <a:fillRect/>
          </a:stretch>
        </p:blipFill>
        <p:spPr>
          <a:xfrm>
            <a:off x="7535806" y="2181652"/>
            <a:ext cx="2390476" cy="1904762"/>
          </a:xfrm>
          <a:prstGeom prst="rect">
            <a:avLst/>
          </a:prstGeom>
        </p:spPr>
      </p:pic>
    </p:spTree>
    <p:extLst>
      <p:ext uri="{BB962C8B-B14F-4D97-AF65-F5344CB8AC3E}">
        <p14:creationId xmlns:p14="http://schemas.microsoft.com/office/powerpoint/2010/main" val="140017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descr="Poster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723" b="1723"/>
          <a:stretch>
            <a:fillRect/>
          </a:stretch>
        </p:blipFill>
        <p:spPr>
          <a:xfrm>
            <a:off x="0" y="0"/>
            <a:ext cx="12192000" cy="9546440"/>
          </a:xfrm>
        </p:spPr>
      </p:pic>
      <p:sp>
        <p:nvSpPr>
          <p:cNvPr id="4" name="Text Placeholder 2"/>
          <p:cNvSpPr txBox="1">
            <a:spLocks/>
          </p:cNvSpPr>
          <p:nvPr/>
        </p:nvSpPr>
        <p:spPr>
          <a:xfrm>
            <a:off x="744679" y="2521250"/>
            <a:ext cx="9212437" cy="1293228"/>
          </a:xfrm>
          <a:prstGeom prst="rect">
            <a:avLst/>
          </a:prstGeom>
        </p:spPr>
        <p:txBody>
          <a:bodyPr/>
          <a:lstStyle>
            <a:lvl1pPr marL="174625" indent="-174625" algn="l" defTabSz="914400" rtl="0" eaLnBrk="1" latinLnBrk="0" hangingPunct="1">
              <a:lnSpc>
                <a:spcPct val="100000"/>
              </a:lnSpc>
              <a:spcBef>
                <a:spcPts val="0"/>
              </a:spcBef>
              <a:spcAft>
                <a:spcPts val="300"/>
              </a:spcAft>
              <a:buSzPct val="120000"/>
              <a:buFont typeface="Arial" pitchFamily="34" charset="0"/>
              <a:buNone/>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1pPr>
            <a:lvl2pPr marL="180975" indent="-18097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2pPr>
            <a:lvl3pPr marL="392113" indent="-182563" algn="l" defTabSz="914400" rtl="0" eaLnBrk="1" latinLnBrk="0" hangingPunct="1">
              <a:lnSpc>
                <a:spcPct val="100000"/>
              </a:lnSpc>
              <a:spcBef>
                <a:spcPts val="0"/>
              </a:spcBef>
              <a:spcAft>
                <a:spcPts val="300"/>
              </a:spcAft>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3pPr>
            <a:lvl4pPr marL="601663" indent="-219075" algn="l" defTabSz="914400" rtl="0" eaLnBrk="1" latinLnBrk="0" hangingPunct="1">
              <a:lnSpc>
                <a:spcPct val="100000"/>
              </a:lnSpc>
              <a:spcBef>
                <a:spcPts val="0"/>
              </a:spcBef>
              <a:spcAft>
                <a:spcPts val="300"/>
              </a:spcAft>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4pPr>
            <a:lvl5pPr marL="806450" indent="-204788" algn="l" defTabSz="914400" rtl="0" eaLnBrk="1" latinLnBrk="0" hangingPunct="1">
              <a:lnSpc>
                <a:spcPct val="100000"/>
              </a:lnSpc>
              <a:spcBef>
                <a:spcPts val="0"/>
              </a:spcBef>
              <a:spcAft>
                <a:spcPts val="300"/>
              </a:spcAft>
              <a:buFont typeface="Arial" panose="020B0604020202020204" pitchFamily="34" charset="0"/>
              <a:buChar char="•"/>
              <a:defRPr lang="en-US" sz="1800" kern="1200" spc="-20" baseline="0" dirty="0" smtClean="0">
                <a:solidFill>
                  <a:schemeClr val="tx2"/>
                </a:solidFill>
                <a:latin typeface="+mj-lt"/>
                <a:ea typeface="Segoe UI" panose="020B0502040204020203" pitchFamily="34" charset="0"/>
                <a:cs typeface="Segoe UI" panose="020B0502040204020203" pitchFamily="34" charset="0"/>
              </a:defRPr>
            </a:lvl5pPr>
            <a:lvl6pPr marL="984250" indent="-174625"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marR="0" lvl="0" indent="-174625" algn="l" defTabSz="914400" rtl="0" eaLnBrk="1" fontAlgn="auto" latinLnBrk="0" hangingPunct="1">
              <a:lnSpc>
                <a:spcPct val="100000"/>
              </a:lnSpc>
              <a:spcBef>
                <a:spcPts val="0"/>
              </a:spcBef>
              <a:spcAft>
                <a:spcPts val="300"/>
              </a:spcAft>
              <a:buClrTx/>
              <a:buSzPct val="120000"/>
              <a:buFont typeface="Arial" pitchFamily="34" charset="0"/>
              <a:buNone/>
              <a:tabLst/>
              <a:defRPr/>
            </a:pPr>
            <a:r>
              <a:rPr kumimoji="0" lang="en-ZA" sz="4200" b="1" i="0" u="none" strike="noStrike" kern="1200" cap="none" spc="-20" normalizeH="0" baseline="0" noProof="0" dirty="0">
                <a:ln>
                  <a:noFill/>
                </a:ln>
                <a:solidFill>
                  <a:srgbClr val="FFFFFF"/>
                </a:solidFill>
                <a:effectLst/>
                <a:uLnTx/>
                <a:uFillTx/>
                <a:latin typeface="+mj-lt"/>
                <a:ea typeface="Segoe UI" panose="020B0502040204020203" pitchFamily="34" charset="0"/>
                <a:cs typeface="Segoe UI" panose="020B0502040204020203" pitchFamily="34" charset="0"/>
              </a:rPr>
              <a:t>Western Region SHE Seminar </a:t>
            </a:r>
          </a:p>
          <a:p>
            <a:pPr marL="174625" marR="0" lvl="0" indent="-174625" algn="l" defTabSz="914400" rtl="0" eaLnBrk="1" fontAlgn="auto" latinLnBrk="0" hangingPunct="1">
              <a:lnSpc>
                <a:spcPct val="100000"/>
              </a:lnSpc>
              <a:spcBef>
                <a:spcPts val="0"/>
              </a:spcBef>
              <a:spcAft>
                <a:spcPts val="300"/>
              </a:spcAft>
              <a:buClrTx/>
              <a:buSzPct val="120000"/>
              <a:buFont typeface="Arial" pitchFamily="34" charset="0"/>
              <a:buNone/>
              <a:tabLst/>
              <a:defRPr/>
            </a:pPr>
            <a:r>
              <a:rPr lang="en-ZA" sz="4200" b="1" dirty="0">
                <a:solidFill>
                  <a:srgbClr val="FFFFFF"/>
                </a:solidFill>
              </a:rPr>
              <a:t>      Dr Pat </a:t>
            </a:r>
            <a:r>
              <a:rPr lang="en-ZA" sz="4200" b="1" dirty="0" err="1">
                <a:solidFill>
                  <a:srgbClr val="FFFFFF"/>
                </a:solidFill>
              </a:rPr>
              <a:t>Mazibuko</a:t>
            </a:r>
            <a:endParaRPr lang="en-ZA" sz="4200" b="1" dirty="0">
              <a:solidFill>
                <a:srgbClr val="FFFFFF"/>
              </a:solidFill>
            </a:endParaRPr>
          </a:p>
          <a:p>
            <a:pPr marL="174625" marR="0" lvl="0" indent="-174625" algn="l" defTabSz="914400" rtl="0" eaLnBrk="1" fontAlgn="auto" latinLnBrk="0" hangingPunct="1">
              <a:lnSpc>
                <a:spcPct val="100000"/>
              </a:lnSpc>
              <a:spcBef>
                <a:spcPts val="0"/>
              </a:spcBef>
              <a:spcAft>
                <a:spcPts val="300"/>
              </a:spcAft>
              <a:buClrTx/>
              <a:buSzPct val="120000"/>
              <a:buFont typeface="Arial" pitchFamily="34" charset="0"/>
              <a:buNone/>
              <a:tabLst/>
              <a:defRPr/>
            </a:pPr>
            <a:r>
              <a:rPr kumimoji="0" lang="en-ZA" sz="4200" b="1" i="0" u="none" strike="noStrike" kern="1200" cap="none" spc="-20" normalizeH="0" baseline="0" noProof="0" dirty="0">
                <a:ln>
                  <a:noFill/>
                </a:ln>
                <a:solidFill>
                  <a:srgbClr val="FFFFFF"/>
                </a:solidFill>
                <a:effectLst/>
                <a:uLnTx/>
                <a:uFillTx/>
                <a:latin typeface="+mj-lt"/>
                <a:ea typeface="Segoe UI" panose="020B0502040204020203" pitchFamily="34" charset="0"/>
                <a:cs typeface="Segoe UI" panose="020B0502040204020203" pitchFamily="34" charset="0"/>
              </a:rPr>
              <a:t>Sello</a:t>
            </a:r>
            <a:r>
              <a:rPr kumimoji="0" lang="en-ZA" sz="4200" b="1" i="0" u="none" strike="noStrike" kern="1200" cap="none" spc="-20" normalizeH="0" noProof="0" dirty="0">
                <a:ln>
                  <a:noFill/>
                </a:ln>
                <a:solidFill>
                  <a:srgbClr val="FFFFFF"/>
                </a:solidFill>
                <a:effectLst/>
                <a:uLnTx/>
                <a:uFillTx/>
                <a:latin typeface="+mj-lt"/>
                <a:ea typeface="Segoe UI" panose="020B0502040204020203" pitchFamily="34" charset="0"/>
                <a:cs typeface="Segoe UI" panose="020B0502040204020203" pitchFamily="34" charset="0"/>
              </a:rPr>
              <a:t> Malomane</a:t>
            </a:r>
          </a:p>
          <a:p>
            <a:pPr marL="174625" marR="0" lvl="0" indent="-174625" algn="l" defTabSz="914400" rtl="0" eaLnBrk="1" fontAlgn="auto" latinLnBrk="0" hangingPunct="1">
              <a:lnSpc>
                <a:spcPct val="100000"/>
              </a:lnSpc>
              <a:spcBef>
                <a:spcPts val="0"/>
              </a:spcBef>
              <a:spcAft>
                <a:spcPts val="300"/>
              </a:spcAft>
              <a:buClrTx/>
              <a:buSzPct val="120000"/>
              <a:buFont typeface="Arial" pitchFamily="34" charset="0"/>
              <a:buNone/>
              <a:tabLst/>
              <a:defRPr/>
            </a:pPr>
            <a:r>
              <a:rPr lang="en-ZA" sz="4200" b="1" dirty="0">
                <a:solidFill>
                  <a:srgbClr val="FFFFFF"/>
                </a:solidFill>
              </a:rPr>
              <a:t>                Nombeko Ntsadu</a:t>
            </a:r>
            <a:r>
              <a:rPr kumimoji="0" lang="en-ZA" sz="4200" b="1" i="0" u="none" strike="noStrike" kern="1200" cap="none" spc="-20" normalizeH="0" baseline="0" noProof="0" dirty="0">
                <a:ln>
                  <a:noFill/>
                </a:ln>
                <a:solidFill>
                  <a:srgbClr val="FFFFFF"/>
                </a:solidFill>
                <a:effectLst/>
                <a:uLnTx/>
                <a:uFillTx/>
                <a:latin typeface="+mj-lt"/>
                <a:ea typeface="Segoe UI" panose="020B0502040204020203" pitchFamily="34" charset="0"/>
                <a:cs typeface="Segoe UI" panose="020B0502040204020203" pitchFamily="34" charset="0"/>
              </a:rPr>
              <a:t> </a:t>
            </a:r>
          </a:p>
          <a:p>
            <a:pPr marL="174625" marR="0" lvl="0" indent="-174625" algn="l" defTabSz="914400" rtl="0" eaLnBrk="1" fontAlgn="auto" latinLnBrk="0" hangingPunct="1">
              <a:lnSpc>
                <a:spcPct val="100000"/>
              </a:lnSpc>
              <a:spcBef>
                <a:spcPts val="0"/>
              </a:spcBef>
              <a:spcAft>
                <a:spcPts val="300"/>
              </a:spcAft>
              <a:buClrTx/>
              <a:buSzPct val="120000"/>
              <a:buFont typeface="Arial" pitchFamily="34" charset="0"/>
              <a:buNone/>
              <a:tabLst/>
              <a:defRPr/>
            </a:pPr>
            <a:r>
              <a:rPr lang="en-ZA" sz="4200" b="1" dirty="0">
                <a:solidFill>
                  <a:srgbClr val="FFFFFF"/>
                </a:solidFill>
              </a:rPr>
              <a:t>Lucas </a:t>
            </a:r>
            <a:r>
              <a:rPr lang="en-ZA" sz="4200" b="1" dirty="0" err="1">
                <a:solidFill>
                  <a:srgbClr val="FFFFFF"/>
                </a:solidFill>
              </a:rPr>
              <a:t>Ndala</a:t>
            </a:r>
            <a:r>
              <a:rPr lang="en-ZA" sz="4200" b="1">
                <a:solidFill>
                  <a:srgbClr val="FFFFFF"/>
                </a:solidFill>
              </a:rPr>
              <a:t> - COO</a:t>
            </a:r>
            <a:endParaRPr kumimoji="0" lang="en-ZA" sz="4400" b="1" i="0" u="none" strike="noStrike" kern="1200" cap="none" spc="-20" normalizeH="0" baseline="0" noProof="0" dirty="0">
              <a:ln>
                <a:noFill/>
              </a:ln>
              <a:solidFill>
                <a:srgbClr val="FFFFFF"/>
              </a:solidFill>
              <a:effectLst/>
              <a:uLnTx/>
              <a:uFillTx/>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148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38 – Offences, penalties, and special orders of court</a:t>
            </a:r>
          </a:p>
        </p:txBody>
      </p:sp>
      <p:sp>
        <p:nvSpPr>
          <p:cNvPr id="3" name="Text Placeholder 2"/>
          <p:cNvSpPr>
            <a:spLocks noGrp="1"/>
          </p:cNvSpPr>
          <p:nvPr>
            <p:ph type="body" sz="quarter" idx="12"/>
          </p:nvPr>
        </p:nvSpPr>
        <p:spPr/>
        <p:txBody>
          <a:bodyPr>
            <a:normAutofit lnSpcReduction="10000"/>
          </a:bodyPr>
          <a:lstStyle/>
          <a:p>
            <a:pPr marL="342900" indent="-342900">
              <a:buAutoNum type="arabicParenBoth"/>
            </a:pPr>
            <a:r>
              <a:rPr lang="en-US" b="1" dirty="0"/>
              <a:t>Any person who -  (a) contravenes or fails to comply with a provision of section  7, 8, 9, 10(1), (2) or (3), 12, 13, 14, 15, 16(1) or (2) 17 (1), (2) or (5), 18, (3), 19(1), 20(2), or </a:t>
            </a:r>
            <a:r>
              <a:rPr lang="en-US" b="1" dirty="0" err="1"/>
              <a:t>or</a:t>
            </a:r>
            <a:r>
              <a:rPr lang="en-US" b="1" dirty="0"/>
              <a:t> (4) , 22, 23, 24(1) or (2), 25, 26, 29(3), 30(2) or (6), 34 or 36;    (f) refuses or fails to  comply to the best of his ability with any requirement of a section (g) refuses or fails to answer to the best of his  ability any question which an inspector in the performance of his  functions has put  to him; (h) willfully furnishes to an inspector information which is false or misleading; (k)  having been called under section 32 without sufficient cause (the onus of proof whereof shall rest upon him) -  (iv) refuses to comply with a requirement to produce a book, document or a thing specified in the subpoena or which he has with him;  (2) Any employer who does or omits to do an act, thereby causing any person to be injured at a workplace, or , in the case of a person employed by him, to be injured at any place in the course of his employment or any user who does or omits to do an act in connection with the use of plant or machinery , thereby causing any person to be injured, shall be guilty of an offence if that employer or user as the case may be, would in respect of that act or omission have been guilty of an offence of culpable homicide, had that act or omission caused the dearth of the said person, irrespective of whether or not the injury could have led to the dearth of such person and on conviction be liable to a fine not exceeding R100 000 or to imprisonment for a period not exceeding two years or both such fine and such imprisonment.      </a:t>
            </a:r>
          </a:p>
          <a:p>
            <a:pPr marL="342900" indent="-342900">
              <a:buAutoNum type="arabicParenBoth"/>
            </a:pPr>
            <a:endParaRPr lang="en-US" dirty="0"/>
          </a:p>
          <a:p>
            <a:pPr marL="342900" indent="-342900">
              <a:buAutoNum type="arabicParenBoth"/>
            </a:pPr>
            <a:endParaRPr lang="en-US" dirty="0"/>
          </a:p>
        </p:txBody>
      </p:sp>
    </p:spTree>
    <p:extLst>
      <p:ext uri="{BB962C8B-B14F-4D97-AF65-F5344CB8AC3E}">
        <p14:creationId xmlns:p14="http://schemas.microsoft.com/office/powerpoint/2010/main" val="326870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3895" y="999737"/>
            <a:ext cx="4386263" cy="2877625"/>
          </a:xfrm>
        </p:spPr>
        <p:txBody>
          <a:bodyPr/>
          <a:lstStyle/>
          <a:p>
            <a:r>
              <a:rPr lang="en-US" dirty="0"/>
              <a:t>Thank you</a:t>
            </a:r>
          </a:p>
          <a:p>
            <a:endParaRPr lang="en-US" dirty="0"/>
          </a:p>
          <a:p>
            <a:endParaRPr lang="en-US" dirty="0"/>
          </a:p>
        </p:txBody>
      </p:sp>
    </p:spTree>
    <p:extLst>
      <p:ext uri="{BB962C8B-B14F-4D97-AF65-F5344CB8AC3E}">
        <p14:creationId xmlns:p14="http://schemas.microsoft.com/office/powerpoint/2010/main" val="124313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53383" y="0"/>
            <a:ext cx="10947600" cy="920219"/>
          </a:xfrm>
        </p:spPr>
        <p:txBody>
          <a:bodyPr/>
          <a:lstStyle/>
          <a:p>
            <a:r>
              <a:rPr lang="en-US" sz="2800" dirty="0"/>
              <a:t>SHE Behaviour cycle</a:t>
            </a:r>
            <a:endParaRPr lang="en-ZA" sz="2800" dirty="0"/>
          </a:p>
        </p:txBody>
      </p:sp>
      <p:graphicFrame>
        <p:nvGraphicFramePr>
          <p:cNvPr id="2" name="Diagram 1"/>
          <p:cNvGraphicFramePr/>
          <p:nvPr>
            <p:extLst/>
          </p:nvPr>
        </p:nvGraphicFramePr>
        <p:xfrm>
          <a:off x="557823" y="1673697"/>
          <a:ext cx="10586775" cy="465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5916" y="3377381"/>
            <a:ext cx="1602219" cy="1099678"/>
          </a:xfrm>
          <a:prstGeom prst="rect">
            <a:avLst/>
          </a:prstGeom>
        </p:spPr>
      </p:pic>
    </p:spTree>
    <p:extLst>
      <p:ext uri="{BB962C8B-B14F-4D97-AF65-F5344CB8AC3E}">
        <p14:creationId xmlns:p14="http://schemas.microsoft.com/office/powerpoint/2010/main" val="128588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Labour Acts of South Africa (not limited to)</a:t>
            </a:r>
          </a:p>
        </p:txBody>
      </p:sp>
      <p:sp>
        <p:nvSpPr>
          <p:cNvPr id="3" name="Text Placeholder 2"/>
          <p:cNvSpPr>
            <a:spLocks noGrp="1"/>
          </p:cNvSpPr>
          <p:nvPr>
            <p:ph type="body" sz="quarter" idx="12"/>
          </p:nvPr>
        </p:nvSpPr>
        <p:spPr/>
        <p:txBody>
          <a:bodyPr/>
          <a:lstStyle/>
          <a:p>
            <a:pPr marL="285750" indent="-285750">
              <a:buFont typeface="Arial" panose="020B0604020202020204" pitchFamily="34" charset="0"/>
              <a:buChar char="•"/>
            </a:pPr>
            <a:r>
              <a:rPr lang="en-ZA" dirty="0"/>
              <a:t>Basic Conditions of  Employment (Act No. 75 of 1997)</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Employment Equity Act, 1998 (Act No. 55 of 1998)</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Labour Relations Act, 1995 (Act No. 66 of 1995)</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Skills Development Act, 1998 (Act No. 97 of 1998</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Occupational Health and Safety Act, 1993 (Act No. 85 of 1993)</a:t>
            </a:r>
          </a:p>
          <a:p>
            <a:endParaRPr lang="en-ZA" dirty="0"/>
          </a:p>
        </p:txBody>
      </p:sp>
    </p:spTree>
    <p:extLst>
      <p:ext uri="{BB962C8B-B14F-4D97-AF65-F5344CB8AC3E}">
        <p14:creationId xmlns:p14="http://schemas.microsoft.com/office/powerpoint/2010/main" val="137767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62060" y="6480313"/>
            <a:ext cx="1818861" cy="228600"/>
          </a:xfrm>
          <a:prstGeom prst="rect">
            <a:avLst/>
          </a:prstGeom>
          <a:noFill/>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33D47"/>
                </a:solidFill>
                <a:effectLst/>
                <a:uLnTx/>
                <a:uFillTx/>
              </a:rPr>
              <a:t>Compiled by Openserve Marketing</a:t>
            </a:r>
            <a:endParaRPr kumimoji="0" lang="en-ZA" sz="1400" b="0" i="0" u="none" strike="noStrike" kern="0" cap="none" spc="0" normalizeH="0" baseline="0" noProof="0" dirty="0">
              <a:ln>
                <a:noFill/>
              </a:ln>
              <a:solidFill>
                <a:srgbClr val="333D47"/>
              </a:solidFill>
              <a:effectLst/>
              <a:uLnTx/>
              <a:uFillTx/>
            </a:endParaRPr>
          </a:p>
        </p:txBody>
      </p:sp>
      <p:sp>
        <p:nvSpPr>
          <p:cNvPr id="4" name="Rectangle 3"/>
          <p:cNvSpPr/>
          <p:nvPr/>
        </p:nvSpPr>
        <p:spPr>
          <a:xfrm>
            <a:off x="664496" y="1704267"/>
            <a:ext cx="11067143" cy="216982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
                <a:srgbClr val="FF0000"/>
              </a:buClr>
              <a:buSzTx/>
              <a:buFontTx/>
              <a:buNone/>
              <a:tabLst>
                <a:tab pos="457200" algn="l"/>
              </a:tabLst>
              <a:defRPr/>
            </a:pPr>
            <a:r>
              <a:rPr kumimoji="0" lang="en-GB" sz="1800" b="0" i="0" u="none" strike="noStrike" kern="0" cap="none" spc="0" normalizeH="0" baseline="0" noProof="0" dirty="0">
                <a:ln>
                  <a:noFill/>
                </a:ln>
                <a:solidFill>
                  <a:srgbClr val="FF0000"/>
                </a:solidFill>
                <a:effectLst/>
                <a:uLnTx/>
                <a:uFillTx/>
                <a:latin typeface="+mj-lt"/>
                <a:ea typeface="Calibri"/>
                <a:cs typeface="Times New Roman"/>
              </a:rPr>
              <a:t>OHSA </a:t>
            </a:r>
            <a:r>
              <a:rPr kumimoji="0" lang="en-GB" sz="1800" b="0" i="0" u="none" strike="noStrike" kern="0" cap="none" spc="0" normalizeH="0" baseline="0" noProof="0" dirty="0">
                <a:ln>
                  <a:noFill/>
                </a:ln>
                <a:solidFill>
                  <a:srgbClr val="333D47"/>
                </a:solidFill>
                <a:effectLst/>
                <a:uLnTx/>
                <a:uFillTx/>
                <a:latin typeface="+mj-lt"/>
                <a:ea typeface="Calibri"/>
                <a:cs typeface="Times New Roman"/>
              </a:rPr>
              <a:t>(Occupational Health and Safety Act 85 of 1993, Section 8) </a:t>
            </a:r>
          </a:p>
          <a:p>
            <a:pPr marL="0" marR="0" lvl="0" indent="0" defTabSz="914400" eaLnBrk="1" fontAlgn="auto" latinLnBrk="0" hangingPunct="1">
              <a:lnSpc>
                <a:spcPct val="150000"/>
              </a:lnSpc>
              <a:spcBef>
                <a:spcPts val="0"/>
              </a:spcBef>
              <a:spcAft>
                <a:spcPts val="0"/>
              </a:spcAft>
              <a:buClr>
                <a:srgbClr val="FF0000"/>
              </a:buClr>
              <a:buSzTx/>
              <a:buFontTx/>
              <a:buNone/>
              <a:tabLst>
                <a:tab pos="457200" algn="l"/>
              </a:tabLst>
              <a:defRPr/>
            </a:pPr>
            <a:endParaRPr kumimoji="0" lang="en-GB" sz="1800" b="0" i="0" u="none" strike="noStrike" kern="0" cap="none" spc="0" normalizeH="0" baseline="0" noProof="0" dirty="0">
              <a:ln>
                <a:noFill/>
              </a:ln>
              <a:solidFill>
                <a:srgbClr val="333D47"/>
              </a:solidFill>
              <a:effectLst/>
              <a:uLnTx/>
              <a:uFillTx/>
              <a:latin typeface="+mj-lt"/>
              <a:ea typeface="Calibri"/>
              <a:cs typeface="Times New Roman"/>
            </a:endParaRPr>
          </a:p>
          <a:p>
            <a:pPr marL="342900" marR="0" lvl="0" indent="-342900" defTabSz="914400" eaLnBrk="1" fontAlgn="auto" latinLnBrk="0" hangingPunct="1">
              <a:lnSpc>
                <a:spcPct val="150000"/>
              </a:lnSpc>
              <a:spcBef>
                <a:spcPts val="0"/>
              </a:spcBef>
              <a:spcAft>
                <a:spcPts val="0"/>
              </a:spcAft>
              <a:buClrTx/>
              <a:buSzTx/>
              <a:buFont typeface="Arial"/>
              <a:buChar char="•"/>
              <a:tabLst>
                <a:tab pos="457200" algn="l"/>
              </a:tabLst>
              <a:defRPr/>
            </a:pPr>
            <a:r>
              <a:rPr kumimoji="0" lang="en-GB" sz="1800" b="0" i="0" u="none" strike="noStrike" kern="0" cap="none" spc="0" normalizeH="0" baseline="0" noProof="0" dirty="0">
                <a:ln>
                  <a:noFill/>
                </a:ln>
                <a:solidFill>
                  <a:srgbClr val="333D47"/>
                </a:solidFill>
                <a:effectLst/>
                <a:uLnTx/>
                <a:uFillTx/>
                <a:latin typeface="+mj-lt"/>
                <a:ea typeface="Calibri"/>
                <a:cs typeface="Times New Roman"/>
              </a:rPr>
              <a:t>It's the duty of the employer to provide and maintain a working environment that is </a:t>
            </a:r>
            <a:r>
              <a:rPr kumimoji="0" lang="en-GB" sz="1800" b="0" i="0" u="none" strike="noStrike" kern="0" cap="none" spc="0" normalizeH="0" baseline="0" noProof="0" dirty="0">
                <a:ln>
                  <a:noFill/>
                </a:ln>
                <a:solidFill>
                  <a:srgbClr val="FF0000"/>
                </a:solidFill>
                <a:effectLst/>
                <a:uLnTx/>
                <a:uFillTx/>
                <a:latin typeface="+mj-lt"/>
                <a:ea typeface="Calibri"/>
                <a:cs typeface="Times New Roman"/>
              </a:rPr>
              <a:t>safe</a:t>
            </a:r>
            <a:r>
              <a:rPr kumimoji="0" lang="en-GB" sz="1800" b="0" i="0" u="none" strike="noStrike" kern="0" cap="none" spc="0" normalizeH="0" baseline="0" noProof="0" dirty="0">
                <a:ln>
                  <a:noFill/>
                </a:ln>
                <a:solidFill>
                  <a:srgbClr val="333D47"/>
                </a:solidFill>
                <a:effectLst/>
                <a:uLnTx/>
                <a:uFillTx/>
                <a:latin typeface="+mj-lt"/>
                <a:ea typeface="Calibri"/>
                <a:cs typeface="Times New Roman"/>
              </a:rPr>
              <a:t> and without </a:t>
            </a:r>
            <a:r>
              <a:rPr kumimoji="0" lang="en-GB" sz="1800" b="0" i="0" u="none" strike="noStrike" kern="0" cap="none" spc="0" normalizeH="0" baseline="0" noProof="0" dirty="0">
                <a:ln>
                  <a:noFill/>
                </a:ln>
                <a:solidFill>
                  <a:srgbClr val="FF0000"/>
                </a:solidFill>
                <a:effectLst/>
                <a:uLnTx/>
                <a:uFillTx/>
                <a:latin typeface="+mj-lt"/>
                <a:ea typeface="Calibri"/>
                <a:cs typeface="Times New Roman"/>
              </a:rPr>
              <a:t>risk</a:t>
            </a:r>
            <a:r>
              <a:rPr kumimoji="0" lang="en-GB" sz="1800" b="0" i="0" u="none" strike="noStrike" kern="0" cap="none" spc="0" normalizeH="0" baseline="0" noProof="0" dirty="0">
                <a:ln>
                  <a:noFill/>
                </a:ln>
                <a:solidFill>
                  <a:srgbClr val="333D47"/>
                </a:solidFill>
                <a:effectLst/>
                <a:uLnTx/>
                <a:uFillTx/>
                <a:latin typeface="+mj-lt"/>
                <a:ea typeface="Calibri"/>
                <a:cs typeface="Times New Roman"/>
              </a:rPr>
              <a:t> to the health and safety of </a:t>
            </a:r>
            <a:r>
              <a:rPr kumimoji="0" lang="en-GB" sz="1800" b="0" i="0" u="none" strike="noStrike" kern="0" cap="none" spc="0" normalizeH="0" baseline="0" noProof="0" dirty="0">
                <a:ln>
                  <a:noFill/>
                </a:ln>
                <a:solidFill>
                  <a:srgbClr val="FF0000"/>
                </a:solidFill>
                <a:effectLst/>
                <a:uLnTx/>
                <a:uFillTx/>
                <a:latin typeface="+mj-lt"/>
                <a:ea typeface="Calibri"/>
                <a:cs typeface="Times New Roman"/>
              </a:rPr>
              <a:t>employees</a:t>
            </a:r>
            <a:endParaRPr kumimoji="0" lang="en-GB" sz="1800" b="0" i="0" u="none" strike="noStrike" kern="0" cap="none" spc="0" normalizeH="0" baseline="0" noProof="0" dirty="0">
              <a:ln>
                <a:noFill/>
              </a:ln>
              <a:solidFill>
                <a:srgbClr val="333D47"/>
              </a:solidFill>
              <a:effectLst/>
              <a:uLnTx/>
              <a:uFillTx/>
              <a:latin typeface="+mj-lt"/>
              <a:ea typeface="Calibri"/>
              <a:cs typeface="Times New Roman"/>
            </a:endParaRPr>
          </a:p>
          <a:p>
            <a:pPr marL="342900" marR="0" lvl="0" indent="-342900" defTabSz="914400" eaLnBrk="1" fontAlgn="auto" latinLnBrk="0" hangingPunct="1">
              <a:lnSpc>
                <a:spcPct val="150000"/>
              </a:lnSpc>
              <a:spcBef>
                <a:spcPts val="0"/>
              </a:spcBef>
              <a:spcAft>
                <a:spcPts val="0"/>
              </a:spcAft>
              <a:buClrTx/>
              <a:buSzTx/>
              <a:buFont typeface="Arial"/>
              <a:buChar char="•"/>
              <a:tabLst>
                <a:tab pos="457200" algn="l"/>
              </a:tabLst>
              <a:defRPr/>
            </a:pPr>
            <a:r>
              <a:rPr kumimoji="0" lang="en-GB" sz="1800" b="0" i="0" u="none" strike="noStrike" kern="0" cap="none" spc="0" normalizeH="0" baseline="0" noProof="0" dirty="0">
                <a:ln>
                  <a:noFill/>
                </a:ln>
                <a:solidFill>
                  <a:srgbClr val="FF0000"/>
                </a:solidFill>
                <a:effectLst/>
                <a:uLnTx/>
                <a:uFillTx/>
                <a:latin typeface="+mj-lt"/>
                <a:ea typeface="Calibri"/>
                <a:cs typeface="Times New Roman"/>
              </a:rPr>
              <a:t>Safe</a:t>
            </a:r>
            <a:r>
              <a:rPr kumimoji="0" lang="en-GB" sz="1800" b="0" i="0" u="none" strike="noStrike" kern="0" cap="none" spc="0" normalizeH="0" baseline="0" noProof="0" dirty="0">
                <a:ln>
                  <a:noFill/>
                </a:ln>
                <a:solidFill>
                  <a:srgbClr val="333D47"/>
                </a:solidFill>
                <a:effectLst/>
                <a:uLnTx/>
                <a:uFillTx/>
                <a:latin typeface="+mj-lt"/>
                <a:ea typeface="Calibri"/>
                <a:cs typeface="Times New Roman"/>
              </a:rPr>
              <a:t> is free from danger</a:t>
            </a:r>
          </a:p>
        </p:txBody>
      </p:sp>
      <p:sp>
        <p:nvSpPr>
          <p:cNvPr id="6" name="Title 1"/>
          <p:cNvSpPr>
            <a:spLocks noGrp="1"/>
          </p:cNvSpPr>
          <p:nvPr>
            <p:ph type="title"/>
          </p:nvPr>
        </p:nvSpPr>
        <p:spPr>
          <a:xfrm>
            <a:off x="786119" y="0"/>
            <a:ext cx="10947600" cy="920219"/>
          </a:xfrm>
        </p:spPr>
        <p:txBody>
          <a:bodyPr/>
          <a:lstStyle/>
          <a:p>
            <a:r>
              <a:rPr lang="en-US" sz="2800" dirty="0"/>
              <a:t>Employer’s duties</a:t>
            </a:r>
            <a:endParaRPr lang="en-ZA" sz="2800" dirty="0"/>
          </a:p>
        </p:txBody>
      </p:sp>
    </p:spTree>
    <p:extLst>
      <p:ext uri="{BB962C8B-B14F-4D97-AF65-F5344CB8AC3E}">
        <p14:creationId xmlns:p14="http://schemas.microsoft.com/office/powerpoint/2010/main" val="190664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62060" y="6480313"/>
            <a:ext cx="1818861" cy="228600"/>
          </a:xfrm>
          <a:prstGeom prst="rect">
            <a:avLst/>
          </a:prstGeom>
          <a:noFill/>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33D47"/>
                </a:solidFill>
                <a:effectLst/>
                <a:uLnTx/>
                <a:uFillTx/>
              </a:rPr>
              <a:t>Compiled by Openserve Marketing</a:t>
            </a:r>
            <a:endParaRPr kumimoji="0" lang="en-ZA" sz="1400" b="0" i="0" u="none" strike="noStrike" kern="0" cap="none" spc="0" normalizeH="0" baseline="0" noProof="0" dirty="0">
              <a:ln>
                <a:noFill/>
              </a:ln>
              <a:solidFill>
                <a:srgbClr val="333D47"/>
              </a:solidFill>
              <a:effectLst/>
              <a:uLnTx/>
              <a:uFillTx/>
            </a:endParaRPr>
          </a:p>
        </p:txBody>
      </p:sp>
      <p:sp>
        <p:nvSpPr>
          <p:cNvPr id="4" name="Rectangle 3"/>
          <p:cNvSpPr/>
          <p:nvPr/>
        </p:nvSpPr>
        <p:spPr>
          <a:xfrm>
            <a:off x="634999" y="1645274"/>
            <a:ext cx="11067143" cy="2769989"/>
          </a:xfrm>
          <a:prstGeom prst="rect">
            <a:avLst/>
          </a:prstGeom>
        </p:spPr>
        <p:txBody>
          <a:bodyPr wrap="square">
            <a:spAutoFit/>
          </a:bodyPr>
          <a:lstStyle/>
          <a:p>
            <a:pPr marL="342900" marR="0" lvl="0" indent="-342900" defTabSz="914400" eaLnBrk="1" fontAlgn="auto" latinLnBrk="0" hangingPunct="1">
              <a:lnSpc>
                <a:spcPct val="15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Identify the hazards in the workplace.  </a:t>
            </a:r>
          </a:p>
          <a:p>
            <a:pPr marL="342900" marR="0" lvl="0" indent="-342900" defTabSz="914400" eaLnBrk="1" fontAlgn="auto" latinLnBrk="0" hangingPunct="1">
              <a:lnSpc>
                <a:spcPct val="15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Evaluate the risks. </a:t>
            </a:r>
          </a:p>
          <a:p>
            <a:pPr marL="342900" marR="0" lvl="0" indent="-342900" defTabSz="914400" eaLnBrk="1" fontAlgn="auto" latinLnBrk="0" hangingPunct="1">
              <a:lnSpc>
                <a:spcPct val="10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Do whatever needs to be done to protect the worker from injury or health problems.</a:t>
            </a:r>
          </a:p>
          <a:p>
            <a:pPr marL="342900" marR="0" lvl="0" indent="-342900" defTabSz="914400" eaLnBrk="1" fontAlgn="auto" latinLnBrk="0" hangingPunct="1">
              <a:lnSpc>
                <a:spcPct val="10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If anything is unsafe, your employer must take action to make it safe.</a:t>
            </a:r>
          </a:p>
          <a:p>
            <a:pPr marL="342900" marR="0" lvl="0" indent="-342900" defTabSz="914400" eaLnBrk="1" fontAlgn="auto" latinLnBrk="0" hangingPunct="1">
              <a:lnSpc>
                <a:spcPct val="10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The employer must train the workers properly.</a:t>
            </a:r>
          </a:p>
          <a:p>
            <a:pPr marL="342900" marR="0" lvl="0" indent="-342900" defTabSz="914400" eaLnBrk="1" fontAlgn="auto" latinLnBrk="0" hangingPunct="1">
              <a:lnSpc>
                <a:spcPct val="10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The employer must make sure the workers obey safety rules and the law.</a:t>
            </a:r>
          </a:p>
          <a:p>
            <a:pPr marL="342900" marR="0" lvl="0" indent="-342900" defTabSz="914400" eaLnBrk="1" fontAlgn="auto" latinLnBrk="0" hangingPunct="1">
              <a:lnSpc>
                <a:spcPct val="10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Ensure SHE structures are implemented and health and safety representatives are appointed.</a:t>
            </a:r>
          </a:p>
        </p:txBody>
      </p:sp>
      <p:sp>
        <p:nvSpPr>
          <p:cNvPr id="6" name="Title 1"/>
          <p:cNvSpPr>
            <a:spLocks noGrp="1"/>
          </p:cNvSpPr>
          <p:nvPr>
            <p:ph type="title"/>
          </p:nvPr>
        </p:nvSpPr>
        <p:spPr>
          <a:xfrm>
            <a:off x="634999" y="0"/>
            <a:ext cx="10947600" cy="920219"/>
          </a:xfrm>
        </p:spPr>
        <p:txBody>
          <a:bodyPr/>
          <a:lstStyle/>
          <a:p>
            <a:r>
              <a:rPr lang="en-US" sz="2800" dirty="0"/>
              <a:t>Employer’s duties</a:t>
            </a:r>
            <a:endParaRPr lang="en-ZA" sz="2800" dirty="0"/>
          </a:p>
        </p:txBody>
      </p:sp>
    </p:spTree>
    <p:extLst>
      <p:ext uri="{BB962C8B-B14F-4D97-AF65-F5344CB8AC3E}">
        <p14:creationId xmlns:p14="http://schemas.microsoft.com/office/powerpoint/2010/main" val="96117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94390" y="0"/>
            <a:ext cx="10947600" cy="920219"/>
          </a:xfrm>
        </p:spPr>
        <p:txBody>
          <a:bodyPr/>
          <a:lstStyle/>
          <a:p>
            <a:r>
              <a:rPr lang="en-US" sz="2800" dirty="0"/>
              <a:t>“Safety starts with me……”</a:t>
            </a:r>
            <a:endParaRPr lang="en-ZA" sz="2800" dirty="0"/>
          </a:p>
        </p:txBody>
      </p:sp>
      <p:sp>
        <p:nvSpPr>
          <p:cNvPr id="4" name="Rectangle 3"/>
          <p:cNvSpPr/>
          <p:nvPr/>
        </p:nvSpPr>
        <p:spPr>
          <a:xfrm>
            <a:off x="634999" y="1645274"/>
            <a:ext cx="11067143" cy="4524316"/>
          </a:xfrm>
          <a:prstGeom prst="rect">
            <a:avLst/>
          </a:prstGeom>
        </p:spPr>
        <p:txBody>
          <a:bodyPr wrap="square">
            <a:spAutoFit/>
          </a:bodyPr>
          <a:lstStyle/>
          <a:p>
            <a:pPr marL="0" marR="0" lvl="0" indent="0" defTabSz="914400" eaLnBrk="1" fontAlgn="auto" latinLnBrk="0" hangingPunct="1">
              <a:lnSpc>
                <a:spcPct val="100000"/>
              </a:lnSpc>
              <a:spcBef>
                <a:spcPct val="0"/>
              </a:spcBef>
              <a:spcAft>
                <a:spcPts val="0"/>
              </a:spcAft>
              <a:buClr>
                <a:srgbClr val="3333CC"/>
              </a:buClr>
              <a:buSzTx/>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5400" b="0" i="0" u="none" strike="noStrike" kern="0" cap="none" spc="0" normalizeH="0" baseline="0" noProof="0" dirty="0">
                <a:ln>
                  <a:noFill/>
                </a:ln>
                <a:solidFill>
                  <a:srgbClr val="0DB14B"/>
                </a:solidFill>
                <a:effectLst/>
                <a:uLnTx/>
                <a:uFillTx/>
                <a:cs typeface="Calibri"/>
              </a:rPr>
              <a:t>But …</a:t>
            </a:r>
            <a:r>
              <a:rPr kumimoji="0" lang="en-GB" sz="5400" b="0" i="0" u="none" strike="noStrike" kern="0" cap="none" spc="0" normalizeH="0" baseline="0" noProof="0" dirty="0">
                <a:ln>
                  <a:noFill/>
                </a:ln>
                <a:solidFill>
                  <a:srgbClr val="333D47"/>
                </a:solidFill>
                <a:effectLst/>
                <a:uLnTx/>
                <a:uFillTx/>
                <a:cs typeface="Calibri"/>
              </a:rPr>
              <a:t> </a:t>
            </a:r>
            <a:r>
              <a:rPr kumimoji="0" lang="en-GB" sz="1600" b="0" i="0" u="none" strike="noStrike" kern="0" cap="none" spc="0" normalizeH="0" baseline="0" noProof="0" dirty="0">
                <a:ln>
                  <a:noFill/>
                </a:ln>
                <a:solidFill>
                  <a:srgbClr val="333D47"/>
                </a:solidFill>
                <a:effectLst/>
                <a:uLnTx/>
                <a:uFillTx/>
                <a:cs typeface="Calibri"/>
              </a:rPr>
              <a:t>(Occupational Health and Safety Act 85 of 1993, Section 14)</a:t>
            </a:r>
          </a:p>
          <a:p>
            <a:pPr marL="0" marR="0" lvl="0" indent="0" defTabSz="914400" eaLnBrk="1" fontAlgn="auto" latinLnBrk="0" hangingPunct="1">
              <a:lnSpc>
                <a:spcPct val="100000"/>
              </a:lnSpc>
              <a:spcBef>
                <a:spcPct val="0"/>
              </a:spcBef>
              <a:spcAft>
                <a:spcPts val="0"/>
              </a:spcAft>
              <a:buClr>
                <a:srgbClr val="3333CC"/>
              </a:buClr>
              <a:buSzTx/>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1600" b="0" i="0" u="none" strike="noStrike" kern="0" cap="none" spc="0" normalizeH="0" baseline="0" noProof="0" dirty="0">
              <a:ln>
                <a:noFill/>
              </a:ln>
              <a:solidFill>
                <a:srgbClr val="333D47"/>
              </a:solidFill>
              <a:effectLst/>
              <a:uLnTx/>
              <a:uFillTx/>
              <a:cs typeface="Calibri"/>
            </a:endParaRPr>
          </a:p>
          <a:p>
            <a:pPr marL="341313" marR="0" lvl="0" indent="-341313" algn="ctr" defTabSz="914400" eaLnBrk="1" fontAlgn="auto" latinLnBrk="0" hangingPunct="1">
              <a:lnSpc>
                <a:spcPct val="150000"/>
              </a:lnSpc>
              <a:spcBef>
                <a:spcPts val="0"/>
              </a:spcBef>
              <a:spcAft>
                <a:spcPts val="0"/>
              </a:spcAft>
              <a:buClr>
                <a:srgbClr val="FF3300"/>
              </a:buClr>
              <a:buSzTx/>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2800" b="0" i="0" u="none" strike="noStrike" kern="0" cap="none" spc="0" normalizeH="0" baseline="0" noProof="0" dirty="0">
                <a:ln>
                  <a:noFill/>
                </a:ln>
                <a:solidFill>
                  <a:srgbClr val="0DB14B"/>
                </a:solidFill>
                <a:effectLst/>
                <a:uLnTx/>
                <a:uFillTx/>
                <a:cs typeface="Calibri"/>
              </a:rPr>
              <a:t>YOU</a:t>
            </a:r>
            <a:r>
              <a:rPr kumimoji="0" lang="en-GB" sz="1600" b="0" i="0" u="none" strike="noStrike" kern="0" cap="none" spc="0" normalizeH="0" baseline="0" noProof="0" dirty="0">
                <a:ln>
                  <a:noFill/>
                </a:ln>
                <a:solidFill>
                  <a:srgbClr val="000000"/>
                </a:solidFill>
                <a:effectLst/>
                <a:uLnTx/>
                <a:uFillTx/>
                <a:cs typeface="Calibri"/>
              </a:rPr>
              <a:t> are </a:t>
            </a:r>
            <a:r>
              <a:rPr kumimoji="0" lang="en-GB" sz="3200" b="0" i="0" u="none" strike="noStrike" kern="0" cap="none" spc="0" normalizeH="0" baseline="0" noProof="0" dirty="0">
                <a:ln>
                  <a:noFill/>
                </a:ln>
                <a:solidFill>
                  <a:srgbClr val="0DB14B"/>
                </a:solidFill>
                <a:effectLst/>
                <a:uLnTx/>
                <a:uFillTx/>
                <a:cs typeface="Calibri"/>
              </a:rPr>
              <a:t>responsible</a:t>
            </a:r>
            <a:r>
              <a:rPr kumimoji="0" lang="en-GB" sz="1600" b="0" i="0" u="none" strike="noStrike" kern="0" cap="none" spc="0" normalizeH="0" baseline="0" noProof="0" dirty="0">
                <a:ln>
                  <a:noFill/>
                </a:ln>
                <a:solidFill>
                  <a:srgbClr val="000000"/>
                </a:solidFill>
                <a:effectLst/>
                <a:uLnTx/>
                <a:uFillTx/>
                <a:cs typeface="Calibri"/>
              </a:rPr>
              <a:t> for your own </a:t>
            </a:r>
            <a:r>
              <a:rPr kumimoji="0" lang="en-GB" sz="3200" b="0" i="0" u="none" strike="noStrike" kern="0" cap="none" spc="0" normalizeH="0" baseline="0" noProof="0" dirty="0">
                <a:ln>
                  <a:noFill/>
                </a:ln>
                <a:solidFill>
                  <a:srgbClr val="0DB14B"/>
                </a:solidFill>
                <a:effectLst/>
                <a:uLnTx/>
                <a:uFillTx/>
                <a:cs typeface="Calibri"/>
              </a:rPr>
              <a:t>safety</a:t>
            </a:r>
            <a:br>
              <a:rPr kumimoji="0" lang="en-GB" sz="1600" b="0" i="0" u="none" strike="noStrike" kern="0" cap="none" spc="0" normalizeH="0" baseline="0" noProof="0" dirty="0">
                <a:ln>
                  <a:noFill/>
                </a:ln>
                <a:solidFill>
                  <a:srgbClr val="FF0000"/>
                </a:solidFill>
                <a:effectLst/>
                <a:uLnTx/>
                <a:uFillTx/>
                <a:cs typeface="Calibri"/>
              </a:rPr>
            </a:br>
            <a:endParaRPr kumimoji="0" lang="en-GB" sz="1600" b="0" i="0" u="none" strike="noStrike" kern="0" cap="none" spc="0" normalizeH="0" baseline="0" noProof="0" dirty="0">
              <a:ln>
                <a:noFill/>
              </a:ln>
              <a:solidFill>
                <a:srgbClr val="FF0000"/>
              </a:solidFill>
              <a:effectLst/>
              <a:uLnTx/>
              <a:uFillTx/>
              <a:cs typeface="Calibri"/>
            </a:endParaRPr>
          </a:p>
          <a:p>
            <a:pPr marL="341313" marR="0" lvl="0" indent="-341313" algn="ctr" defTabSz="914400" eaLnBrk="1" fontAlgn="auto" latinLnBrk="0" hangingPunct="1">
              <a:lnSpc>
                <a:spcPct val="150000"/>
              </a:lnSpc>
              <a:spcBef>
                <a:spcPct val="0"/>
              </a:spcBef>
              <a:spcAft>
                <a:spcPts val="0"/>
              </a:spcAft>
              <a:buClr>
                <a:srgbClr val="FF0000"/>
              </a:buClr>
              <a:buSzTx/>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200" b="0" i="0" u="none" strike="noStrike" kern="0" cap="none" spc="0" normalizeH="0" baseline="0" noProof="0" dirty="0">
              <a:ln>
                <a:noFill/>
              </a:ln>
              <a:solidFill>
                <a:srgbClr val="FF0000"/>
              </a:solidFill>
              <a:effectLst/>
              <a:uLnTx/>
              <a:uFillTx/>
              <a:cs typeface="Calibri"/>
            </a:endParaRPr>
          </a:p>
          <a:p>
            <a:pPr marL="341313" marR="0" lvl="0" indent="-341313" algn="ctr" defTabSz="914400" eaLnBrk="1" fontAlgn="auto" latinLnBrk="0" hangingPunct="1">
              <a:lnSpc>
                <a:spcPct val="150000"/>
              </a:lnSpc>
              <a:spcBef>
                <a:spcPts val="0"/>
              </a:spcBef>
              <a:spcAft>
                <a:spcPts val="0"/>
              </a:spcAft>
              <a:buClr>
                <a:srgbClr val="FF0000"/>
              </a:buClr>
              <a:buSzTx/>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sz="3200" b="0" i="0" u="none" strike="noStrike" kern="0" cap="none" spc="0" normalizeH="0" baseline="0" noProof="0" dirty="0">
                <a:ln>
                  <a:noFill/>
                </a:ln>
                <a:solidFill>
                  <a:srgbClr val="0DB14B"/>
                </a:solidFill>
                <a:effectLst/>
                <a:uLnTx/>
                <a:uFillTx/>
                <a:cs typeface="Calibri"/>
              </a:rPr>
              <a:t>Not obeying the safety rules</a:t>
            </a:r>
            <a:r>
              <a:rPr kumimoji="0" lang="en-GB" sz="1600" b="0" i="0" u="none" strike="noStrike" kern="0" cap="none" spc="0" normalizeH="0" baseline="0" noProof="0" dirty="0">
                <a:ln>
                  <a:noFill/>
                </a:ln>
                <a:solidFill>
                  <a:srgbClr val="0DB14B"/>
                </a:solidFill>
                <a:effectLst/>
                <a:uLnTx/>
                <a:uFillTx/>
                <a:cs typeface="Calibri"/>
              </a:rPr>
              <a:t> </a:t>
            </a:r>
            <a:r>
              <a:rPr kumimoji="0" lang="en-GB" sz="1600" b="0" i="0" u="none" strike="noStrike" kern="0" cap="none" spc="0" normalizeH="0" baseline="0" noProof="0" dirty="0">
                <a:ln>
                  <a:noFill/>
                </a:ln>
                <a:solidFill>
                  <a:srgbClr val="000000"/>
                </a:solidFill>
                <a:effectLst/>
                <a:uLnTx/>
                <a:uFillTx/>
                <a:cs typeface="Calibri"/>
              </a:rPr>
              <a:t>may result in serious injury, ill health or death</a:t>
            </a:r>
          </a:p>
          <a:p>
            <a:pPr marL="341313" marR="0" lvl="0" indent="-341313" algn="ctr" defTabSz="914400" eaLnBrk="1" fontAlgn="auto" latinLnBrk="0" hangingPunct="1">
              <a:lnSpc>
                <a:spcPct val="150000"/>
              </a:lnSpc>
              <a:spcBef>
                <a:spcPts val="0"/>
              </a:spcBef>
              <a:spcAft>
                <a:spcPts val="0"/>
              </a:spcAft>
              <a:buClrTx/>
              <a:buSzTx/>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600" b="0" i="0" u="none" strike="noStrike" kern="0" cap="none" spc="0" normalizeH="0" baseline="0" noProof="0" dirty="0">
              <a:ln>
                <a:noFill/>
              </a:ln>
              <a:solidFill>
                <a:srgbClr val="000000"/>
              </a:solidFill>
              <a:effectLst/>
              <a:uLnTx/>
              <a:uFillTx/>
              <a:cs typeface="Calibri"/>
            </a:endParaRPr>
          </a:p>
          <a:p>
            <a:pPr marL="341313" marR="0" lvl="0" indent="-341313" defTabSz="914400" eaLnBrk="1" fontAlgn="auto" latinLnBrk="0" hangingPunct="1">
              <a:lnSpc>
                <a:spcPct val="100000"/>
              </a:lnSpc>
              <a:spcBef>
                <a:spcPts val="0"/>
              </a:spcBef>
              <a:spcAft>
                <a:spcPts val="0"/>
              </a:spcAft>
              <a:buClrTx/>
              <a:buSzTx/>
              <a:buFont typeface="Tahoma"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GB" sz="1600" b="0" i="0" u="none" strike="noStrike" kern="0" cap="none" spc="0" normalizeH="0" baseline="0" noProof="0" dirty="0">
              <a:ln>
                <a:noFill/>
              </a:ln>
              <a:solidFill>
                <a:srgbClr val="000000"/>
              </a:solidFill>
              <a:effectLst/>
              <a:uLnTx/>
              <a:uFillTx/>
              <a:cs typeface="Calibri"/>
            </a:endParaRPr>
          </a:p>
          <a:p>
            <a:pPr marL="0" marR="0" lvl="0" indent="0" defTabSz="914400" eaLnBrk="1" fontAlgn="auto" latinLnBrk="0" hangingPunct="1">
              <a:lnSpc>
                <a:spcPct val="100000"/>
              </a:lnSpc>
              <a:spcBef>
                <a:spcPct val="0"/>
              </a:spcBef>
              <a:spcAft>
                <a:spcPts val="0"/>
              </a:spcAft>
              <a:buClr>
                <a:srgbClr val="3333CC"/>
              </a:buClr>
              <a:buSzTx/>
              <a:buFont typeface="Tahom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br>
              <a:rPr kumimoji="0" lang="en-GB" sz="1600" b="0" i="0" u="none" strike="noStrike" kern="0" cap="none" spc="0" normalizeH="0" baseline="0" noProof="0" dirty="0">
                <a:ln>
                  <a:noFill/>
                </a:ln>
                <a:solidFill>
                  <a:srgbClr val="333D47"/>
                </a:solidFill>
                <a:effectLst/>
                <a:uLnTx/>
                <a:uFillTx/>
                <a:cs typeface="Calibri"/>
              </a:rPr>
            </a:br>
            <a:endParaRPr kumimoji="0" lang="en-GB" sz="1600" b="0" i="0" u="none" strike="noStrike" kern="0" cap="none" spc="0" normalizeH="0" baseline="0" noProof="0" dirty="0">
              <a:ln>
                <a:noFill/>
              </a:ln>
              <a:solidFill>
                <a:srgbClr val="333D47"/>
              </a:solidFill>
              <a:effectLst/>
              <a:uLnTx/>
              <a:uFillTx/>
              <a:cs typeface="Calibri"/>
            </a:endParaRPr>
          </a:p>
        </p:txBody>
      </p:sp>
    </p:spTree>
    <p:extLst>
      <p:ext uri="{BB962C8B-B14F-4D97-AF65-F5344CB8AC3E}">
        <p14:creationId xmlns:p14="http://schemas.microsoft.com/office/powerpoint/2010/main" val="216428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62060" y="6480313"/>
            <a:ext cx="1818861" cy="228600"/>
          </a:xfrm>
          <a:prstGeom prst="rect">
            <a:avLst/>
          </a:prstGeom>
          <a:noFill/>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33D47"/>
                </a:solidFill>
                <a:effectLst/>
                <a:uLnTx/>
                <a:uFillTx/>
              </a:rPr>
              <a:t>Compiled by Openserve Marketing</a:t>
            </a:r>
            <a:endParaRPr kumimoji="0" lang="en-ZA" sz="1400" b="0" i="0" u="none" strike="noStrike" kern="0" cap="none" spc="0" normalizeH="0" baseline="0" noProof="0" dirty="0">
              <a:ln>
                <a:noFill/>
              </a:ln>
              <a:solidFill>
                <a:srgbClr val="333D47"/>
              </a:solidFill>
              <a:effectLst/>
              <a:uLnTx/>
              <a:uFillTx/>
            </a:endParaRPr>
          </a:p>
        </p:txBody>
      </p:sp>
      <p:sp>
        <p:nvSpPr>
          <p:cNvPr id="4" name="Rectangle 3"/>
          <p:cNvSpPr/>
          <p:nvPr/>
        </p:nvSpPr>
        <p:spPr>
          <a:xfrm>
            <a:off x="634999" y="1645274"/>
            <a:ext cx="11067143" cy="1985159"/>
          </a:xfrm>
          <a:prstGeom prst="rect">
            <a:avLst/>
          </a:prstGeom>
        </p:spPr>
        <p:txBody>
          <a:bodyPr wrap="square">
            <a:spAutoFit/>
          </a:bodyPr>
          <a:lstStyle/>
          <a:p>
            <a:pPr marL="285750" marR="0" lvl="0" indent="-285750" defTabSz="914400" eaLnBrk="1" fontAlgn="auto" latinLnBrk="0" hangingPunct="1">
              <a:lnSpc>
                <a:spcPct val="15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Take care of the health and safety of themselves and of other persons who may be affected by their actions .</a:t>
            </a:r>
          </a:p>
          <a:p>
            <a:pPr marL="285750" marR="0" lvl="0" indent="-285750" defTabSz="914400" eaLnBrk="1" fontAlgn="auto" latinLnBrk="0" hangingPunct="1">
              <a:lnSpc>
                <a:spcPct val="15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Bring to the attention of their employer any unsafe acts or conditions.</a:t>
            </a:r>
          </a:p>
          <a:p>
            <a:pPr marL="285750" marR="0" lvl="0" indent="-285750" defTabSz="914400" eaLnBrk="1" fontAlgn="auto" latinLnBrk="0" hangingPunct="1">
              <a:lnSpc>
                <a:spcPct val="15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Carry out any lawful instructions issued by the employer in the interest of health and safety.</a:t>
            </a:r>
          </a:p>
          <a:p>
            <a:pPr marL="285750" marR="0" lvl="0" indent="-285750" defTabSz="914400" eaLnBrk="1" fontAlgn="auto" latinLnBrk="0" hangingPunct="1">
              <a:lnSpc>
                <a:spcPct val="150000"/>
              </a:lnSpc>
              <a:spcBef>
                <a:spcPts val="600"/>
              </a:spcBef>
              <a:spcAft>
                <a:spcPts val="0"/>
              </a:spcAft>
              <a:buClrTx/>
              <a:buSzTx/>
              <a:buFont typeface="Arial"/>
              <a:buChar cha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kumimoji="0" lang="en-GB" sz="1800" b="0" i="0" u="none" strike="noStrike" kern="0" cap="none" spc="0" normalizeH="0" baseline="0" noProof="0" dirty="0">
                <a:ln>
                  <a:noFill/>
                </a:ln>
                <a:solidFill>
                  <a:srgbClr val="000000"/>
                </a:solidFill>
                <a:effectLst/>
                <a:uLnTx/>
                <a:uFillTx/>
                <a:latin typeface="+mj-lt"/>
              </a:rPr>
              <a:t>Report any incident on duty to the employer as soon as possible.</a:t>
            </a:r>
          </a:p>
        </p:txBody>
      </p:sp>
      <p:sp>
        <p:nvSpPr>
          <p:cNvPr id="6" name="Title 1"/>
          <p:cNvSpPr>
            <a:spLocks noGrp="1"/>
          </p:cNvSpPr>
          <p:nvPr>
            <p:ph type="title"/>
          </p:nvPr>
        </p:nvSpPr>
        <p:spPr>
          <a:xfrm>
            <a:off x="594390" y="0"/>
            <a:ext cx="10947600" cy="920219"/>
          </a:xfrm>
        </p:spPr>
        <p:txBody>
          <a:bodyPr/>
          <a:lstStyle/>
          <a:p>
            <a:r>
              <a:rPr lang="en-US" sz="2800" dirty="0"/>
              <a:t>Employee duties</a:t>
            </a:r>
            <a:endParaRPr lang="en-ZA" sz="2800" dirty="0"/>
          </a:p>
        </p:txBody>
      </p:sp>
    </p:spTree>
    <p:extLst>
      <p:ext uri="{BB962C8B-B14F-4D97-AF65-F5344CB8AC3E}">
        <p14:creationId xmlns:p14="http://schemas.microsoft.com/office/powerpoint/2010/main" val="33217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999" y="1645274"/>
            <a:ext cx="11067143" cy="418576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600" b="1" i="0" u="none" strike="noStrike" kern="0" cap="none" spc="0" normalizeH="0" baseline="0" noProof="0" dirty="0">
              <a:ln>
                <a:noFill/>
              </a:ln>
              <a:solidFill>
                <a:srgbClr val="96969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sng" strike="noStrike" kern="0" cap="none" spc="0" normalizeH="0" baseline="0" noProof="0" dirty="0">
                <a:ln>
                  <a:noFill/>
                </a:ln>
                <a:solidFill>
                  <a:srgbClr val="333D47"/>
                </a:solidFill>
                <a:effectLst/>
                <a:uLnTx/>
                <a:uFillTx/>
                <a:latin typeface="+mj-lt"/>
              </a:rPr>
              <a:t>Health and Safety:</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CEO – 16.1 appointee</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Senior Management – 16.2 appointees</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Chairperson – Health and Safety committee</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Employer nominees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Health and Safety representatives</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Co-opted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333D47"/>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sng" strike="noStrike" kern="0" cap="none" spc="0" normalizeH="0" baseline="0" noProof="0" dirty="0">
                <a:ln>
                  <a:noFill/>
                </a:ln>
                <a:solidFill>
                  <a:srgbClr val="333D47"/>
                </a:solidFill>
                <a:effectLst/>
                <a:uLnTx/>
                <a:uFillTx/>
                <a:latin typeface="+mj-lt"/>
              </a:rPr>
              <a:t>Emergency Planning:</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Emergency coordinator – Emergency planning committee</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Evacuation officer</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Fire marshal</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a:ln>
                  <a:noFill/>
                </a:ln>
                <a:solidFill>
                  <a:srgbClr val="333D47"/>
                </a:solidFill>
                <a:effectLst/>
                <a:uLnTx/>
                <a:uFillTx/>
                <a:latin typeface="+mj-lt"/>
              </a:rPr>
              <a:t>First aider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a:ln>
                <a:noFill/>
              </a:ln>
              <a:solidFill>
                <a:srgbClr val="333D47"/>
              </a:solidFill>
              <a:effectLst/>
              <a:uLnTx/>
              <a:uFillTx/>
            </a:endParaRPr>
          </a:p>
        </p:txBody>
      </p:sp>
      <p:sp>
        <p:nvSpPr>
          <p:cNvPr id="6" name="Title 1"/>
          <p:cNvSpPr>
            <a:spLocks noGrp="1"/>
          </p:cNvSpPr>
          <p:nvPr>
            <p:ph type="title"/>
          </p:nvPr>
        </p:nvSpPr>
        <p:spPr>
          <a:xfrm>
            <a:off x="618645" y="300624"/>
            <a:ext cx="10947600" cy="920219"/>
          </a:xfrm>
        </p:spPr>
        <p:txBody>
          <a:bodyPr/>
          <a:lstStyle/>
          <a:p>
            <a:r>
              <a:rPr lang="en-US" sz="2800" dirty="0"/>
              <a:t>SHE legal structures</a:t>
            </a:r>
            <a:endParaRPr lang="en-ZA"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439" y="1516934"/>
            <a:ext cx="2286000" cy="1847850"/>
          </a:xfrm>
          <a:prstGeom prst="rect">
            <a:avLst/>
          </a:prstGeom>
        </p:spPr>
      </p:pic>
    </p:spTree>
    <p:extLst>
      <p:ext uri="{BB962C8B-B14F-4D97-AF65-F5344CB8AC3E}">
        <p14:creationId xmlns:p14="http://schemas.microsoft.com/office/powerpoint/2010/main" val="498731722"/>
      </p:ext>
    </p:extLst>
  </p:cSld>
  <p:clrMapOvr>
    <a:masterClrMapping/>
  </p:clrMapOvr>
</p:sld>
</file>

<file path=ppt/theme/theme1.xml><?xml version="1.0" encoding="utf-8"?>
<a:theme xmlns:a="http://schemas.openxmlformats.org/drawingml/2006/main" name="2_OpenServe">
  <a:themeElements>
    <a:clrScheme name="Openserv">
      <a:dk1>
        <a:srgbClr val="333D47"/>
      </a:dk1>
      <a:lt1>
        <a:srgbClr val="FFFFFF"/>
      </a:lt1>
      <a:dk2>
        <a:srgbClr val="333D47"/>
      </a:dk2>
      <a:lt2>
        <a:srgbClr val="FFFFFF"/>
      </a:lt2>
      <a:accent1>
        <a:srgbClr val="0DB14B"/>
      </a:accent1>
      <a:accent2>
        <a:srgbClr val="BDBFC5"/>
      </a:accent2>
      <a:accent3>
        <a:srgbClr val="9DD29C"/>
      </a:accent3>
      <a:accent4>
        <a:srgbClr val="000000"/>
      </a:accent4>
      <a:accent5>
        <a:srgbClr val="3D4F5E"/>
      </a:accent5>
      <a:accent6>
        <a:srgbClr val="3D4F5E"/>
      </a:accent6>
      <a:hlink>
        <a:srgbClr val="0DB14B"/>
      </a:hlink>
      <a:folHlink>
        <a:srgbClr val="9DD29C"/>
      </a:folHlink>
    </a:clrScheme>
    <a:fontScheme name="Custom 2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400" dirty="0" err="1" smtClean="0"/>
        </a:defPPr>
      </a:lstStyle>
    </a:txDef>
  </a:objectDefaults>
  <a:extraClrSchemeLst/>
  <a:extLst>
    <a:ext uri="{05A4C25C-085E-4340-85A3-A5531E510DB2}">
      <thm15:themeFamily xmlns:thm15="http://schemas.microsoft.com/office/thememl/2012/main" name="Edge PPT_20.01.14" id="{F9896C87-8FFC-4CA3-BC8A-7FD94EB6D418}" vid="{3175F0C5-51E6-4F1B-8045-5618B3698F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1200</Words>
  <Application>Microsoft Office PowerPoint</Application>
  <PresentationFormat>Widescreen</PresentationFormat>
  <Paragraphs>172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Segoe UI</vt:lpstr>
      <vt:lpstr>Tahoma</vt:lpstr>
      <vt:lpstr>Times New Roman</vt:lpstr>
      <vt:lpstr>Verdana</vt:lpstr>
      <vt:lpstr>Wingdings</vt:lpstr>
      <vt:lpstr>2_OpenServe</vt:lpstr>
      <vt:lpstr>PowerPoint Presentation</vt:lpstr>
      <vt:lpstr>PowerPoint Presentation</vt:lpstr>
      <vt:lpstr>SHE Behaviour cycle</vt:lpstr>
      <vt:lpstr>Labour Acts of South Africa (not limited to)</vt:lpstr>
      <vt:lpstr>Employer’s duties</vt:lpstr>
      <vt:lpstr>Employer’s duties</vt:lpstr>
      <vt:lpstr>“Safety starts with me……”</vt:lpstr>
      <vt:lpstr>Employee duties</vt:lpstr>
      <vt:lpstr>SHE legal structures</vt:lpstr>
      <vt:lpstr>Health and Safety pyramid</vt:lpstr>
      <vt:lpstr>Incident causes</vt:lpstr>
      <vt:lpstr>Unsafe conditions</vt:lpstr>
      <vt:lpstr>Iceberg effect</vt:lpstr>
      <vt:lpstr>Housekeeping – A place for everything and everything in its place.</vt:lpstr>
      <vt:lpstr>10 golden safety tips</vt:lpstr>
      <vt:lpstr>Symbolic safety signage</vt:lpstr>
      <vt:lpstr>Workplace first aid</vt:lpstr>
      <vt:lpstr>Workplace injuries on duty (IOD)</vt:lpstr>
      <vt:lpstr>Emergency management</vt:lpstr>
      <vt:lpstr>Section 38 – Offences, penalties, and special orders of court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Jacobs (E)</dc:creator>
  <cp:lastModifiedBy>Sello Malomane (S)</cp:lastModifiedBy>
  <cp:revision>14</cp:revision>
  <dcterms:created xsi:type="dcterms:W3CDTF">2017-12-01T09:36:37Z</dcterms:created>
  <dcterms:modified xsi:type="dcterms:W3CDTF">2018-09-12T07:15:34Z</dcterms:modified>
</cp:coreProperties>
</file>